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6"/>
  </p:handoutMasterIdLst>
  <p:sldIdLst>
    <p:sldId id="323" r:id="rId2"/>
    <p:sldId id="310" r:id="rId3"/>
    <p:sldId id="409" r:id="rId4"/>
    <p:sldId id="372" r:id="rId5"/>
    <p:sldId id="350" r:id="rId6"/>
    <p:sldId id="324" r:id="rId7"/>
    <p:sldId id="387" r:id="rId8"/>
    <p:sldId id="392" r:id="rId9"/>
    <p:sldId id="393" r:id="rId10"/>
    <p:sldId id="263" r:id="rId11"/>
    <p:sldId id="367" r:id="rId12"/>
    <p:sldId id="391" r:id="rId13"/>
    <p:sldId id="354" r:id="rId14"/>
    <p:sldId id="366" r:id="rId15"/>
    <p:sldId id="320" r:id="rId16"/>
    <p:sldId id="319" r:id="rId17"/>
    <p:sldId id="330" r:id="rId18"/>
    <p:sldId id="351" r:id="rId19"/>
    <p:sldId id="357" r:id="rId20"/>
    <p:sldId id="358" r:id="rId21"/>
    <p:sldId id="416" r:id="rId22"/>
    <p:sldId id="327" r:id="rId23"/>
    <p:sldId id="364" r:id="rId24"/>
    <p:sldId id="415" r:id="rId25"/>
    <p:sldId id="414" r:id="rId26"/>
    <p:sldId id="321" r:id="rId27"/>
    <p:sldId id="368" r:id="rId28"/>
    <p:sldId id="380" r:id="rId29"/>
    <p:sldId id="390" r:id="rId30"/>
    <p:sldId id="400" r:id="rId31"/>
    <p:sldId id="344" r:id="rId32"/>
    <p:sldId id="394" r:id="rId33"/>
    <p:sldId id="395" r:id="rId34"/>
    <p:sldId id="348" r:id="rId35"/>
    <p:sldId id="371" r:id="rId36"/>
    <p:sldId id="410" r:id="rId37"/>
    <p:sldId id="411" r:id="rId38"/>
    <p:sldId id="412" r:id="rId39"/>
    <p:sldId id="374" r:id="rId40"/>
    <p:sldId id="370" r:id="rId41"/>
    <p:sldId id="396" r:id="rId42"/>
    <p:sldId id="373" r:id="rId43"/>
    <p:sldId id="369" r:id="rId44"/>
    <p:sldId id="379" r:id="rId4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272D"/>
    <a:srgbClr val="339933"/>
    <a:srgbClr val="C65A79"/>
    <a:srgbClr val="B1C9ED"/>
    <a:srgbClr val="C53B3E"/>
    <a:srgbClr val="D86552"/>
    <a:srgbClr val="008000"/>
    <a:srgbClr val="CC3300"/>
    <a:srgbClr val="902846"/>
    <a:srgbClr val="EAC5C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8" autoAdjust="0"/>
    <p:restoredTop sz="86389" autoAdjust="0"/>
  </p:normalViewPr>
  <p:slideViewPr>
    <p:cSldViewPr>
      <p:cViewPr>
        <p:scale>
          <a:sx n="66" d="100"/>
          <a:sy n="66" d="100"/>
        </p:scale>
        <p:origin x="-145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5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7A5F6B5-E331-4827-B19F-E3A316F46E49}" type="datetimeFigureOut">
              <a:rPr lang="uk-UA" smtClean="0"/>
              <a:pPr/>
              <a:t>06.07.2026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C82E334-FBCD-49D9-A182-42C607A2D3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176868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3" cstate="print"/>
          <a:srcRect l="37679" t="24476" r="17897" b="11391"/>
          <a:stretch>
            <a:fillRect/>
          </a:stretch>
        </p:blipFill>
        <p:spPr bwMode="auto">
          <a:xfrm>
            <a:off x="179512" y="4005064"/>
            <a:ext cx="3456384" cy="2448272"/>
          </a:xfrm>
          <a:prstGeom prst="snipRound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5" name="Рисунок 4" descr="РЕЙТИНГОВА ОЦІНКА РОБОТИ ВИКЛАДАЧА - Методкабінет ВСП Горохівський фаховий  коледж ЛНУП"/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9938" r="11802"/>
          <a:stretch>
            <a:fillRect/>
          </a:stretch>
        </p:blipFill>
        <p:spPr bwMode="auto">
          <a:xfrm>
            <a:off x="5796136" y="3645024"/>
            <a:ext cx="338437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004048" y="398274"/>
            <a:ext cx="38884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latin typeface="+mj-lt"/>
                <a:ea typeface="+mj-ea"/>
                <a:cs typeface="+mj-cs"/>
              </a:rPr>
              <a:t>ЗАСІДАННЯ ВЧЕНОЇ РАДИ </a:t>
            </a:r>
          </a:p>
          <a:p>
            <a:r>
              <a:rPr lang="uk-UA" sz="2800" b="1" i="1" dirty="0" smtClean="0">
                <a:latin typeface="+mj-lt"/>
                <a:ea typeface="+mj-ea"/>
                <a:cs typeface="+mj-cs"/>
              </a:rPr>
              <a:t> </a:t>
            </a:r>
            <a:r>
              <a:rPr lang="uk-UA" sz="3600" b="1" i="1" dirty="0" smtClean="0">
                <a:latin typeface="+mj-lt"/>
                <a:ea typeface="+mj-ea"/>
                <a:cs typeface="+mj-cs"/>
              </a:rPr>
              <a:t/>
            </a:r>
            <a:br>
              <a:rPr lang="uk-UA" sz="3600" b="1" i="1" dirty="0" smtClean="0">
                <a:latin typeface="+mj-lt"/>
                <a:ea typeface="+mj-ea"/>
                <a:cs typeface="+mj-cs"/>
              </a:rPr>
            </a:br>
            <a:endParaRPr lang="uk-UA" sz="3600" b="1" i="1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8435280" cy="3600400"/>
          </a:xfrm>
        </p:spPr>
        <p:txBody>
          <a:bodyPr>
            <a:noAutofit/>
          </a:bodyPr>
          <a:lstStyle/>
          <a:p>
            <a:r>
              <a:rPr lang="uk-UA" sz="3800" b="1" dirty="0" smtClean="0"/>
              <a:t>ПРО РЕЗУЛЬТАТИ </a:t>
            </a:r>
            <a:br>
              <a:rPr lang="uk-UA" sz="3800" b="1" dirty="0" smtClean="0"/>
            </a:br>
            <a:r>
              <a:rPr lang="uk-UA" sz="3800" b="1" dirty="0" smtClean="0"/>
              <a:t>НАУКОВОЇ ДІЯЛЬНОСТІ ТА ПІДСУМКИ РЕЙТИНГОВОГО ОЦІНЮВАННЯ </a:t>
            </a:r>
            <a:br>
              <a:rPr lang="uk-UA" sz="3800" b="1" dirty="0" smtClean="0"/>
            </a:br>
            <a:r>
              <a:rPr lang="uk-UA" sz="3800" b="1" dirty="0" smtClean="0"/>
              <a:t>НАУКОВО-ПЕДАГОГІЧНИХ ПРАЦІВНИКІВ за 2025-2026 </a:t>
            </a:r>
            <a:r>
              <a:rPr lang="uk-UA" sz="3800" b="1" dirty="0" err="1" smtClean="0"/>
              <a:t>н.р</a:t>
            </a:r>
            <a:r>
              <a:rPr lang="uk-UA" sz="3800" b="1" dirty="0" smtClean="0"/>
              <a:t>.</a:t>
            </a:r>
            <a:r>
              <a:rPr lang="uk-UA" sz="4000" b="1" dirty="0" smtClean="0"/>
              <a:t> </a:t>
            </a:r>
            <a:endParaRPr lang="ru-RU" sz="4800" b="1" dirty="0">
              <a:latin typeface="Bookman Old Style" pitchFamily="18" charset="0"/>
            </a:endParaRPr>
          </a:p>
        </p:txBody>
      </p:sp>
      <p:pic>
        <p:nvPicPr>
          <p:cNvPr id="8" name="Picture 4" descr="Кременецька обласна гуманітарно-педагогічна академія ім. Тараса Шевчен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2664296" cy="932505"/>
          </a:xfrm>
          <a:prstGeom prst="rect">
            <a:avLst/>
          </a:prstGeom>
          <a:noFill/>
        </p:spPr>
      </p:pic>
      <p:pic>
        <p:nvPicPr>
          <p:cNvPr id="10" name="Picture 1" descr="D:\НАУКОВА 2025-2026н.р\ЗВІТ НАУКА\ТИТУЛКИ посібників, монографій, збірників\IMG_20260626_1512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653136"/>
            <a:ext cx="2910927" cy="2423898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896" y="260648"/>
            <a:ext cx="7293496" cy="792088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1"/>
                </a:solidFill>
                <a:latin typeface="+mn-lt"/>
              </a:rPr>
              <a:t>НАУКОВІ КОНФЕРЕНЦІЇ </a:t>
            </a:r>
            <a:endParaRPr lang="uk-UA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323528" y="1060714"/>
            <a:ext cx="856895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Упродовж 2025-2026 навчального року Академія виступала організатором та співорганізатором ряду </a:t>
            </a:r>
            <a:r>
              <a:rPr kumimoji="0" lang="uk-UA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наукових конференцій</a:t>
            </a:r>
            <a:r>
              <a:rPr kumimoji="0" lang="uk-UA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серед яких:</a:t>
            </a:r>
          </a:p>
          <a:p>
            <a:pPr fontAlgn="ctr">
              <a:buFont typeface="Arial" pitchFamily="34" charset="0"/>
              <a:buChar char="•"/>
            </a:pPr>
            <a:r>
              <a:rPr lang="uk-UA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Всеукраїнській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науково-практичній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конференції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Психолого-педагогічні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проблеми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особистості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умовах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сучасних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викликів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теорія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практика» </a:t>
            </a:r>
            <a:r>
              <a:rPr lang="uk-UA" sz="20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uk-UA" sz="2000" i="1" dirty="0" smtClean="0"/>
              <a:t>7 жовтня 2025 р.</a:t>
            </a:r>
            <a:r>
              <a:rPr lang="uk-UA" sz="2000" dirty="0" smtClean="0"/>
              <a:t>);</a:t>
            </a:r>
            <a:endParaRPr lang="uk-UA" sz="1900" b="1" dirty="0" smtClean="0">
              <a:latin typeface="Arial" pitchFamily="34" charset="0"/>
              <a:cs typeface="Arial" pitchFamily="34" charset="0"/>
            </a:endParaRPr>
          </a:p>
          <a:p>
            <a:pPr fontAlgn="ctr">
              <a:buFont typeface="Arial" pitchFamily="34" charset="0"/>
              <a:buChar char="•"/>
            </a:pPr>
            <a:r>
              <a:rPr lang="uk-UA" sz="1900" b="1" dirty="0" smtClean="0">
                <a:latin typeface="Arial" pitchFamily="34" charset="0"/>
                <a:cs typeface="Arial" pitchFamily="34" charset="0"/>
              </a:rPr>
              <a:t>Х Всеукраїнська науково-практична конференція «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Litteris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et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artibus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uk-UA" sz="1900" b="1" dirty="0" smtClean="0">
                <a:latin typeface="Arial" pitchFamily="34" charset="0"/>
                <a:cs typeface="Arial" pitchFamily="34" charset="0"/>
              </a:rPr>
              <a:t>нові горизонти» </a:t>
            </a:r>
            <a:r>
              <a:rPr lang="uk-UA" sz="1900" i="1" dirty="0" smtClean="0">
                <a:latin typeface="Arial" pitchFamily="34" charset="0"/>
                <a:cs typeface="Arial" pitchFamily="34" charset="0"/>
              </a:rPr>
              <a:t>(23 жовтня 2025 р.);</a:t>
            </a:r>
          </a:p>
          <a:p>
            <a:pPr fontAlgn="base">
              <a:buFont typeface="Arial" pitchFamily="34" charset="0"/>
              <a:buChar char="•"/>
            </a:pPr>
            <a:r>
              <a:rPr lang="uk-UA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ХІ 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Всеукраїнська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науково-практична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онлайн-конференція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Медико-біологічні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проблеми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фізичного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виховання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різних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груп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населення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1900" i="1" dirty="0" smtClean="0">
                <a:latin typeface="Arial" pitchFamily="34" charset="0"/>
                <a:cs typeface="Arial" pitchFamily="34" charset="0"/>
              </a:rPr>
              <a:t>(28 листопада 2025 р.);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ІІІ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Всеукраїнська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наукова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Інтернет-конференція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Актуальні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проблеми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технологічної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професійної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err="1" smtClean="0">
                <a:latin typeface="Arial" pitchFamily="34" charset="0"/>
                <a:cs typeface="Arial" pitchFamily="34" charset="0"/>
              </a:rPr>
              <a:t>освіти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19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uk-UA" sz="1900" i="1" dirty="0" smtClean="0">
                <a:latin typeface="Arial" pitchFamily="34" charset="0"/>
                <a:cs typeface="Arial" pitchFamily="34" charset="0"/>
              </a:rPr>
              <a:t>28 травня 2026 р.);</a:t>
            </a:r>
          </a:p>
          <a:p>
            <a:pPr fontAlgn="base">
              <a:buFont typeface="Arial" pitchFamily="34" charset="0"/>
              <a:buChar char="•"/>
            </a:pPr>
            <a:r>
              <a:rPr lang="uk-UA" sz="19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900" b="1" dirty="0" smtClean="0">
                <a:latin typeface="Arial" pitchFamily="34" charset="0"/>
                <a:cs typeface="Arial" pitchFamily="34" charset="0"/>
              </a:rPr>
              <a:t>ХХІІ звітна науково-практична конференція професорсько-викладацького складу КОГПА за 2025 р. </a:t>
            </a:r>
            <a:r>
              <a:rPr lang="uk-UA" sz="1900" i="1" dirty="0" smtClean="0">
                <a:latin typeface="Arial" pitchFamily="34" charset="0"/>
                <a:cs typeface="Arial" pitchFamily="34" charset="0"/>
              </a:rPr>
              <a:t>(13 травня 2026 р.);</a:t>
            </a:r>
          </a:p>
          <a:p>
            <a:pPr fontAlgn="base">
              <a:buFont typeface="Arial" pitchFamily="34" charset="0"/>
              <a:buChar char="•"/>
            </a:pPr>
            <a:r>
              <a:rPr lang="uk-UA" sz="1900" b="1" dirty="0" smtClean="0">
                <a:latin typeface="Arial" pitchFamily="34" charset="0"/>
                <a:cs typeface="Arial" pitchFamily="34" charset="0"/>
              </a:rPr>
              <a:t> ХІ науково-практична конференція «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Kremenets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sciense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uk-UA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open air, </a:t>
            </a:r>
            <a:r>
              <a:rPr lang="uk-UA" sz="1900" b="1" dirty="0" smtClean="0">
                <a:latin typeface="Arial" pitchFamily="34" charset="0"/>
                <a:cs typeface="Arial" pitchFamily="34" charset="0"/>
              </a:rPr>
              <a:t>або Наука в кросівках» </a:t>
            </a:r>
            <a:r>
              <a:rPr lang="uk-UA" sz="1900" i="1" dirty="0" smtClean="0">
                <a:latin typeface="Arial" pitchFamily="34" charset="0"/>
                <a:cs typeface="Arial" pitchFamily="34" charset="0"/>
              </a:rPr>
              <a:t>(26 травня 2026 р.);</a:t>
            </a:r>
          </a:p>
          <a:p>
            <a:pPr fontAlgn="base">
              <a:buFont typeface="Arial" pitchFamily="34" charset="0"/>
              <a:buChar char="•"/>
            </a:pPr>
            <a:r>
              <a:rPr lang="uk-UA" sz="1900" b="1" dirty="0" smtClean="0">
                <a:latin typeface="Arial" pitchFamily="34" charset="0"/>
                <a:cs typeface="Arial" pitchFamily="34" charset="0"/>
              </a:rPr>
              <a:t> ХХІІ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900" b="1" dirty="0" smtClean="0">
                <a:latin typeface="Arial" pitchFamily="34" charset="0"/>
                <a:cs typeface="Arial" pitchFamily="34" charset="0"/>
              </a:rPr>
              <a:t>студентська науково-практична конференція «Актуальні проблеми сьогодення очима молоді» </a:t>
            </a:r>
            <a:r>
              <a:rPr lang="uk-UA" sz="1900" i="1" dirty="0" smtClean="0">
                <a:latin typeface="Arial" pitchFamily="34" charset="0"/>
                <a:cs typeface="Arial" pitchFamily="34" charset="0"/>
              </a:rPr>
              <a:t>(06 травня 2026 р.).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Україна польща картинки, стокові Україна польща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155575" y="-8080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ECB2D5"/>
          </a:soli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ХХ</a:t>
            </a:r>
            <a:r>
              <a:rPr lang="en-US" sz="2800" b="1" dirty="0" smtClean="0">
                <a:solidFill>
                  <a:schemeClr val="tx1"/>
                </a:solidFill>
              </a:rPr>
              <a:t>V</a:t>
            </a:r>
            <a:r>
              <a:rPr lang="ru-RU" sz="2800" b="1" dirty="0" smtClean="0">
                <a:solidFill>
                  <a:schemeClr val="tx1"/>
                </a:solidFill>
              </a:rPr>
              <a:t> МІЖНАРОДНИЙ ЛІТЕРАТУРНО-МИСТЕЦЬКИЙ ФОРУМ</a:t>
            </a:r>
          </a:p>
        </p:txBody>
      </p:sp>
      <p:pic>
        <p:nvPicPr>
          <p:cNvPr id="39938" name="Picture 2" descr="пам'ятник Тарасу Шевченку у Варшав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2881" y="2060849"/>
            <a:ext cx="4951607" cy="4392488"/>
          </a:xfrm>
          <a:prstGeom prst="rect">
            <a:avLst/>
          </a:prstGeom>
          <a:noFill/>
        </p:spPr>
      </p:pic>
      <p:pic>
        <p:nvPicPr>
          <p:cNvPr id="49157" name="Picture 5" descr="C:\Users\Наукова  Частина\Desktop\Завідувач кафедри української мови та славістики Тетяна Пилипівна Вільчинська та дек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124744"/>
            <a:ext cx="3960440" cy="165618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39942" name="Picture 6" descr="форум, польща, діалог двох культу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2780928"/>
            <a:ext cx="3968441" cy="2232248"/>
          </a:xfrm>
          <a:prstGeom prst="rect">
            <a:avLst/>
          </a:prstGeom>
          <a:noFill/>
        </p:spPr>
      </p:pic>
      <p:pic>
        <p:nvPicPr>
          <p:cNvPr id="39940" name="Picture 4" descr="форум Діалог двох культу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25144"/>
            <a:ext cx="3923928" cy="214312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804248" y="1124744"/>
            <a:ext cx="2007840" cy="864096"/>
          </a:xfrm>
          <a:prstGeom prst="rect">
            <a:avLst/>
          </a:prstGeom>
          <a:solidFill>
            <a:srgbClr val="902846"/>
          </a:soli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6480720" cy="1152128"/>
          </a:xfrm>
          <a:solidFill>
            <a:schemeClr val="accent6">
              <a:lumMod val="20000"/>
              <a:lumOff val="8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XXXV</a:t>
            </a:r>
            <a:r>
              <a:rPr lang="en-US" sz="2800" b="1" dirty="0" smtClean="0">
                <a:solidFill>
                  <a:schemeClr val="tx1"/>
                </a:solidFill>
              </a:rPr>
              <a:t>I</a:t>
            </a:r>
            <a:r>
              <a:rPr lang="ru-RU" sz="2800" b="1" dirty="0" smtClean="0">
                <a:solidFill>
                  <a:schemeClr val="tx1"/>
                </a:solidFill>
              </a:rPr>
              <a:t>II </a:t>
            </a:r>
            <a:r>
              <a:rPr lang="ru-RU" sz="2800" b="1" dirty="0" err="1" smtClean="0">
                <a:solidFill>
                  <a:schemeClr val="tx1"/>
                </a:solidFill>
              </a:rPr>
              <a:t>Зліт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Європейської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родини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шкіл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err="1" smtClean="0">
                <a:solidFill>
                  <a:schemeClr val="tx1"/>
                </a:solidFill>
              </a:rPr>
              <a:t>ім</a:t>
            </a:r>
            <a:r>
              <a:rPr lang="ru-RU" sz="2800" b="1" dirty="0" smtClean="0">
                <a:solidFill>
                  <a:schemeClr val="tx1"/>
                </a:solidFill>
              </a:rPr>
              <a:t>. </a:t>
            </a:r>
            <a:r>
              <a:rPr lang="ru-RU" sz="2800" b="1" dirty="0" err="1" smtClean="0">
                <a:solidFill>
                  <a:schemeClr val="tx1"/>
                </a:solidFill>
              </a:rPr>
              <a:t>Юліуша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Словацького</a:t>
            </a:r>
            <a:endParaRPr lang="uk-UA" sz="2800" b="1" dirty="0">
              <a:solidFill>
                <a:schemeClr val="tx1"/>
              </a:solidFill>
            </a:endParaRPr>
          </a:p>
        </p:txBody>
      </p:sp>
      <p:pic>
        <p:nvPicPr>
          <p:cNvPr id="38914" name="Picture 2" descr="z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28800"/>
            <a:ext cx="4196412" cy="4968552"/>
          </a:xfrm>
          <a:prstGeom prst="rect">
            <a:avLst/>
          </a:prstGeom>
          <a:noFill/>
        </p:spPr>
      </p:pic>
      <p:pic>
        <p:nvPicPr>
          <p:cNvPr id="38916" name="Picture 4" descr="zss1"/>
          <p:cNvPicPr>
            <a:picLocks noChangeAspect="1" noChangeArrowheads="1"/>
          </p:cNvPicPr>
          <p:nvPr/>
        </p:nvPicPr>
        <p:blipFill>
          <a:blip r:embed="rId3" cstate="print"/>
          <a:srcRect l="16380" r="21611"/>
          <a:stretch>
            <a:fillRect/>
          </a:stretch>
        </p:blipFill>
        <p:spPr bwMode="auto">
          <a:xfrm>
            <a:off x="251520" y="1988840"/>
            <a:ext cx="4297312" cy="4608512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04248" y="476672"/>
            <a:ext cx="2007840" cy="86409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solidFill>
            <a:schemeClr val="accent1">
              <a:lumMod val="40000"/>
              <a:lumOff val="6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tx1"/>
                </a:solidFill>
              </a:rPr>
              <a:t>ХІ </a:t>
            </a:r>
            <a:r>
              <a:rPr lang="ru-RU" sz="3000" b="1" dirty="0" err="1" smtClean="0">
                <a:solidFill>
                  <a:schemeClr val="tx1"/>
                </a:solidFill>
              </a:rPr>
              <a:t>Всеукраїнська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науково-практична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br>
              <a:rPr lang="ru-RU" sz="3000" b="1" dirty="0" smtClean="0">
                <a:solidFill>
                  <a:schemeClr val="tx1"/>
                </a:solidFill>
              </a:rPr>
            </a:br>
            <a:r>
              <a:rPr lang="ru-RU" sz="3000" b="1" dirty="0" err="1" smtClean="0">
                <a:solidFill>
                  <a:schemeClr val="tx1"/>
                </a:solidFill>
              </a:rPr>
              <a:t>онлайн-конференція</a:t>
            </a:r>
            <a:r>
              <a:rPr lang="ru-RU" sz="3000" b="1" dirty="0" smtClean="0">
                <a:solidFill>
                  <a:schemeClr val="tx1"/>
                </a:solidFill>
              </a:rPr>
              <a:t> «</a:t>
            </a:r>
            <a:r>
              <a:rPr lang="ru-RU" sz="3000" b="1" dirty="0" err="1" smtClean="0">
                <a:solidFill>
                  <a:schemeClr val="tx1"/>
                </a:solidFill>
              </a:rPr>
              <a:t>Медико-біологічні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проблеми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фізичного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виховання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різних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груп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населення</a:t>
            </a:r>
            <a:r>
              <a:rPr lang="ru-RU" sz="3000" b="1" dirty="0" smtClean="0">
                <a:solidFill>
                  <a:schemeClr val="tx1"/>
                </a:solidFill>
              </a:rPr>
              <a:t>»</a:t>
            </a:r>
            <a:endParaRPr lang="uk-UA" sz="30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67544" y="1772816"/>
            <a:ext cx="2007840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4624" t="31125" r="25567" b="6250"/>
          <a:stretch>
            <a:fillRect/>
          </a:stretch>
        </p:blipFill>
        <p:spPr bwMode="auto">
          <a:xfrm>
            <a:off x="2051720" y="1753029"/>
            <a:ext cx="7056784" cy="498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36815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tx1"/>
                </a:solidFill>
              </a:rPr>
              <a:t>І </a:t>
            </a:r>
            <a:r>
              <a:rPr lang="ru-RU" sz="3000" b="1" dirty="0" err="1" smtClean="0">
                <a:solidFill>
                  <a:schemeClr val="tx1"/>
                </a:solidFill>
              </a:rPr>
              <a:t>Всеукраїнська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науково-практична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конференція</a:t>
            </a:r>
            <a:r>
              <a:rPr lang="ru-RU" sz="3000" b="1" dirty="0" smtClean="0">
                <a:solidFill>
                  <a:schemeClr val="tx1"/>
                </a:solidFill>
              </a:rPr>
              <a:t> «</a:t>
            </a:r>
            <a:r>
              <a:rPr lang="ru-RU" sz="3000" b="1" dirty="0" err="1" smtClean="0">
                <a:solidFill>
                  <a:schemeClr val="tx1"/>
                </a:solidFill>
              </a:rPr>
              <a:t>Психолого-педагогічні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проблеми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особистості</a:t>
            </a:r>
            <a:r>
              <a:rPr lang="ru-RU" sz="3000" b="1" dirty="0" smtClean="0">
                <a:solidFill>
                  <a:schemeClr val="tx1"/>
                </a:solidFill>
              </a:rPr>
              <a:t> в </a:t>
            </a:r>
            <a:r>
              <a:rPr lang="ru-RU" sz="3000" b="1" dirty="0" err="1" smtClean="0">
                <a:solidFill>
                  <a:schemeClr val="tx1"/>
                </a:solidFill>
              </a:rPr>
              <a:t>умовах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сучасних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викликів</a:t>
            </a:r>
            <a:r>
              <a:rPr lang="ru-RU" sz="3000" b="1" dirty="0" smtClean="0">
                <a:solidFill>
                  <a:schemeClr val="tx1"/>
                </a:solidFill>
              </a:rPr>
              <a:t>: </a:t>
            </a:r>
            <a:r>
              <a:rPr lang="ru-RU" sz="3000" b="1" dirty="0" err="1" smtClean="0">
                <a:solidFill>
                  <a:schemeClr val="tx1"/>
                </a:solidFill>
              </a:rPr>
              <a:t>теорія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  <a:r>
              <a:rPr lang="ru-RU" sz="3000" b="1" dirty="0" err="1" smtClean="0">
                <a:solidFill>
                  <a:schemeClr val="tx1"/>
                </a:solidFill>
              </a:rPr>
              <a:t>і</a:t>
            </a:r>
            <a:r>
              <a:rPr lang="ru-RU" sz="3000" b="1" dirty="0" smtClean="0">
                <a:solidFill>
                  <a:schemeClr val="tx1"/>
                </a:solidFill>
              </a:rPr>
              <a:t> практика»</a:t>
            </a:r>
            <a:endParaRPr lang="uk-UA" sz="3000" b="1" dirty="0">
              <a:solidFill>
                <a:schemeClr val="tx1"/>
              </a:solidFill>
            </a:endParaRPr>
          </a:p>
        </p:txBody>
      </p:sp>
      <p:pic>
        <p:nvPicPr>
          <p:cNvPr id="31748" name="Picture 4" descr="Немає опису світлини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00808"/>
            <a:ext cx="2108001" cy="2376264"/>
          </a:xfrm>
          <a:prstGeom prst="rect">
            <a:avLst/>
          </a:prstGeom>
          <a:noFill/>
        </p:spPr>
      </p:pic>
      <p:pic>
        <p:nvPicPr>
          <p:cNvPr id="31750" name="Picture 6" descr="Немає опису світлин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221088"/>
            <a:ext cx="2088232" cy="2448272"/>
          </a:xfrm>
          <a:prstGeom prst="rect">
            <a:avLst/>
          </a:prstGeom>
          <a:noFill/>
        </p:spPr>
      </p:pic>
      <p:pic>
        <p:nvPicPr>
          <p:cNvPr id="31752" name="Picture 8" descr="Немає опису світлини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628800"/>
            <a:ext cx="4497552" cy="2736304"/>
          </a:xfrm>
          <a:prstGeom prst="rect">
            <a:avLst/>
          </a:prstGeom>
          <a:noFill/>
        </p:spPr>
      </p:pic>
      <p:pic>
        <p:nvPicPr>
          <p:cNvPr id="31746" name="Picture 2" descr="Немає опису світлини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348" y="3861048"/>
            <a:ext cx="4718148" cy="280831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1754" name="Picture 10" descr="Немає опису світлини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4509120"/>
            <a:ext cx="1970725" cy="216024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956648" y="1628800"/>
            <a:ext cx="2007840" cy="8640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8032"/>
            <a:ext cx="7344816" cy="2132856"/>
          </a:xfrm>
          <a:solidFill>
            <a:schemeClr val="accent3">
              <a:lumMod val="60000"/>
              <a:lumOff val="4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І</a:t>
            </a:r>
            <a:r>
              <a:rPr lang="en-US" sz="3200" b="1" dirty="0" smtClean="0">
                <a:solidFill>
                  <a:schemeClr val="tx1"/>
                </a:solidFill>
              </a:rPr>
              <a:t>V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Всеукраїнська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науково-практична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Інтернет-конференція</a:t>
            </a:r>
            <a:r>
              <a:rPr lang="ru-RU" sz="3200" b="1" dirty="0" smtClean="0">
                <a:solidFill>
                  <a:schemeClr val="tx1"/>
                </a:solidFill>
              </a:rPr>
              <a:t> «</a:t>
            </a:r>
            <a:r>
              <a:rPr lang="ru-RU" sz="3200" b="1" dirty="0" err="1" smtClean="0">
                <a:solidFill>
                  <a:schemeClr val="tx1"/>
                </a:solidFill>
              </a:rPr>
              <a:t>Актуальні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проблеми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технологічної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</a:rPr>
              <a:t>та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професійної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освіти</a:t>
            </a:r>
            <a:r>
              <a:rPr lang="ru-RU" sz="3200" b="1" dirty="0" smtClean="0">
                <a:solidFill>
                  <a:schemeClr val="tx1"/>
                </a:solidFill>
              </a:rPr>
              <a:t>»</a:t>
            </a:r>
            <a:endParaRPr lang="uk-UA" sz="48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236296" y="260648"/>
            <a:ext cx="1619672" cy="864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2026</a:t>
            </a:r>
            <a:endParaRPr kumimoji="0" lang="uk-UA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6" name="Picture 2" descr="konf tru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36912"/>
            <a:ext cx="6837241" cy="3816424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36826" t="23247" r="34129" b="9410"/>
          <a:stretch>
            <a:fillRect/>
          </a:stretch>
        </p:blipFill>
        <p:spPr bwMode="auto">
          <a:xfrm>
            <a:off x="7272808" y="1484784"/>
            <a:ext cx="1691680" cy="201622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37936" t="23148" r="35465" b="9877"/>
          <a:stretch>
            <a:fillRect/>
          </a:stretch>
        </p:blipFill>
        <p:spPr bwMode="auto">
          <a:xfrm>
            <a:off x="6516216" y="3573016"/>
            <a:ext cx="2106569" cy="2987749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НАУКОВА 2025-2026н.р\ЗВІТ НАУКА\IMG_20260622_15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260648"/>
            <a:ext cx="1728999" cy="2448272"/>
          </a:xfrm>
          <a:prstGeom prst="rect">
            <a:avLst/>
          </a:prstGeom>
          <a:noFill/>
        </p:spPr>
      </p:pic>
      <p:pic>
        <p:nvPicPr>
          <p:cNvPr id="1028" name="Picture 4" descr="D:\НАУКОВА 2025-2026н.р\ЗВІТ НАУКА\IMG_20260622_145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052736"/>
            <a:ext cx="1806556" cy="2520280"/>
          </a:xfrm>
          <a:prstGeom prst="rect">
            <a:avLst/>
          </a:prstGeom>
          <a:noFill/>
        </p:spPr>
      </p:pic>
      <p:pic>
        <p:nvPicPr>
          <p:cNvPr id="1026" name="Picture 2" descr="D:\НАУКОВА 2025-2026н.р\КОНФЕРЕНЦІЇ\ТИТУЛКИ ЗБІРНИКІВ 2026\Актуальні проблеми 2026друк.jpg"/>
          <p:cNvPicPr>
            <a:picLocks noChangeAspect="1" noChangeArrowheads="1"/>
          </p:cNvPicPr>
          <p:nvPr/>
        </p:nvPicPr>
        <p:blipFill>
          <a:blip r:embed="rId4" cstate="print"/>
          <a:srcRect l="52677"/>
          <a:stretch>
            <a:fillRect/>
          </a:stretch>
        </p:blipFill>
        <p:spPr bwMode="auto">
          <a:xfrm>
            <a:off x="4139952" y="1052736"/>
            <a:ext cx="1746582" cy="252028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5602" name="Picture 2" descr="KREMENETS SCIENCE OPEN AI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32656"/>
            <a:ext cx="1800200" cy="252027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5604" name="Picture 4" descr="KREMENETS SCIENCE OPEN AI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1052736"/>
            <a:ext cx="1800200" cy="252028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5606" name="Picture 6" descr="https://kogpa.edu.ua/images/main_dir/nauka/period_vydannya/Litteris%20et%20artibus%20Нові%20горизонти/Випуск%2010%20(2025)/Титулка%20Ч.%2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4069871"/>
            <a:ext cx="1728192" cy="252748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5608" name="Picture 8" descr="Обкладинка Част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4149080"/>
            <a:ext cx="1738124" cy="2520280"/>
          </a:xfrm>
          <a:prstGeom prst="rect">
            <a:avLst/>
          </a:prstGeom>
          <a:noFill/>
          <a:ln>
            <a:solidFill>
              <a:srgbClr val="D86552"/>
            </a:solidFill>
          </a:ln>
        </p:spPr>
      </p:pic>
      <p:pic>
        <p:nvPicPr>
          <p:cNvPr id="25609" name="Picture 9" descr="D:\НАУКОВА 2025-2026н.р\ЗВІТ НАУКА\IMG_20260625_1504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7971" y="3356992"/>
            <a:ext cx="1724389" cy="244827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5610" name="Picture 10" descr="D:\НАУКОВА 2025-2026н.р\ЗВІТ НАУКА\IMG_20260625_15034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3717032"/>
            <a:ext cx="1757523" cy="2448272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11" cstate="print"/>
          <a:srcRect l="37846" t="23077" r="35404" b="10490"/>
          <a:stretch>
            <a:fillRect/>
          </a:stretch>
        </p:blipFill>
        <p:spPr bwMode="auto">
          <a:xfrm>
            <a:off x="2195736" y="3356992"/>
            <a:ext cx="1800200" cy="2448272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5496" y="73069"/>
            <a:ext cx="1008112" cy="6740307"/>
          </a:xfrm>
          <a:prstGeom prst="rect">
            <a:avLst/>
          </a:prstGeom>
          <a:solidFill>
            <a:srgbClr val="339933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</a:p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</a:t>
            </a:r>
          </a:p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</a:t>
            </a:r>
          </a:p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</a:p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</a:p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</a:p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</a:p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uk-UA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r="16138"/>
          <a:stretch>
            <a:fillRect/>
          </a:stretch>
        </p:blipFill>
        <p:spPr bwMode="auto">
          <a:xfrm>
            <a:off x="0" y="-27384"/>
            <a:ext cx="91440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771800" y="1857013"/>
            <a:ext cx="6120680" cy="452431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     Упродовж навчального року вийшли чергові 21-</a:t>
            </a:r>
            <a:r>
              <a:rPr lang="en-US" sz="2400" b="1" dirty="0" smtClean="0"/>
              <a:t>2</a:t>
            </a:r>
            <a:r>
              <a:rPr lang="uk-UA" sz="2400" b="1" dirty="0" smtClean="0"/>
              <a:t>2 випуски «Наукового вісника Кременецької обласної гуманітарно-педагогічної академії ім. Тараса Шевченка. Серія: Педагогічні науки».</a:t>
            </a:r>
          </a:p>
          <a:p>
            <a:pPr algn="just"/>
            <a:r>
              <a:rPr lang="uk-UA" sz="2400" b="1" dirty="0" smtClean="0"/>
              <a:t>     Відповідно до Наказу Міністерства освіти і науки України №928 від 11.06.2026 року «Науковий вісник Кременецької обласної гуманітарно-педагогічної академії                ім. Тараса Шевченка. Серія: Педагогічні науки» включено до Переліку наукових фахових видань України. </a:t>
            </a:r>
          </a:p>
        </p:txBody>
      </p:sp>
      <p:pic>
        <p:nvPicPr>
          <p:cNvPr id="36868" name="Picture 4" descr="Кременецька обласна гуманітарно-педагогічна академія ім. Тараса Шевчен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76672"/>
            <a:ext cx="1905000" cy="666751"/>
          </a:xfrm>
          <a:prstGeom prst="rect">
            <a:avLst/>
          </a:prstGeom>
          <a:noFill/>
        </p:spPr>
      </p:pic>
      <p:pic>
        <p:nvPicPr>
          <p:cNvPr id="10" name="Picture 5" descr="\\NAUK3\Nauk_3\Науковий вісник випуск 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772816"/>
            <a:ext cx="1925844" cy="2736304"/>
          </a:xfrm>
          <a:prstGeom prst="rect">
            <a:avLst/>
          </a:prstGeom>
          <a:noFill/>
        </p:spPr>
      </p:pic>
      <p:pic>
        <p:nvPicPr>
          <p:cNvPr id="9" name="Picture 4" descr="Кременецька обласна гуманітарно-педагогічна академія ім. Тараса Шевченка"/>
          <p:cNvPicPr>
            <a:picLocks noChangeAspect="1" noChangeArrowheads="1"/>
          </p:cNvPicPr>
          <p:nvPr/>
        </p:nvPicPr>
        <p:blipFill>
          <a:blip r:embed="rId3" cstate="print"/>
          <a:srcRect r="58861"/>
          <a:stretch>
            <a:fillRect/>
          </a:stretch>
        </p:blipFill>
        <p:spPr bwMode="auto">
          <a:xfrm>
            <a:off x="1547664" y="1988840"/>
            <a:ext cx="592471" cy="504056"/>
          </a:xfrm>
          <a:prstGeom prst="rect">
            <a:avLst/>
          </a:prstGeom>
          <a:noFill/>
        </p:spPr>
      </p:pic>
      <p:pic>
        <p:nvPicPr>
          <p:cNvPr id="1026" name="Picture 2" descr="C:\Users\Наукова  Частина\Desktop\титулка 22 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068960"/>
            <a:ext cx="2368352" cy="332844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l="37679" t="24476" r="17897" b="11391"/>
          <a:stretch>
            <a:fillRect/>
          </a:stretch>
        </p:blipFill>
        <p:spPr bwMode="auto">
          <a:xfrm>
            <a:off x="6012160" y="3717032"/>
            <a:ext cx="3456384" cy="2808312"/>
          </a:xfrm>
          <a:prstGeom prst="snipRound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sp>
        <p:nvSpPr>
          <p:cNvPr id="8" name="Прямоугольник 7"/>
          <p:cNvSpPr/>
          <p:nvPr/>
        </p:nvSpPr>
        <p:spPr>
          <a:xfrm>
            <a:off x="395536" y="2052131"/>
            <a:ext cx="856895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Монографії 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5</a:t>
            </a:r>
            <a:endParaRPr lang="uk-UA" sz="3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uk-UA" sz="3200" dirty="0" smtClean="0">
                <a:latin typeface="Arial" pitchFamily="34" charset="0"/>
                <a:cs typeface="Arial" pitchFamily="34" charset="0"/>
              </a:rPr>
              <a:t>Підручник – </a:t>
            </a: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Посібники – </a:t>
            </a: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uk-UA" sz="3200" dirty="0" smtClean="0">
                <a:latin typeface="Arial" pitchFamily="34" charset="0"/>
                <a:cs typeface="Arial" pitchFamily="34" charset="0"/>
              </a:rPr>
              <a:t>Інші посібники, методичні рекомендації – </a:t>
            </a: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16</a:t>
            </a:r>
          </a:p>
          <a:p>
            <a:r>
              <a:rPr lang="uk-UA" sz="3200" dirty="0" smtClean="0">
                <a:latin typeface="Arial" pitchFamily="34" charset="0"/>
                <a:cs typeface="Arial" pitchFamily="34" charset="0"/>
              </a:rPr>
              <a:t>Публікації  у 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Scopus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Web of Science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14</a:t>
            </a:r>
          </a:p>
          <a:p>
            <a:r>
              <a:rPr lang="uk-UA" sz="3200" dirty="0" smtClean="0">
                <a:latin typeface="Arial" pitchFamily="34" charset="0"/>
                <a:cs typeface="Arial" pitchFamily="34" charset="0"/>
              </a:rPr>
              <a:t>Фахові публікації – </a:t>
            </a: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83</a:t>
            </a:r>
          </a:p>
          <a:p>
            <a:r>
              <a:rPr lang="uk-UA" sz="3200" dirty="0" smtClean="0">
                <a:latin typeface="Arial" pitchFamily="34" charset="0"/>
                <a:cs typeface="Arial" pitchFamily="34" charset="0"/>
              </a:rPr>
              <a:t>Зарубіжні публікації – </a:t>
            </a: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31</a:t>
            </a:r>
          </a:p>
          <a:p>
            <a:r>
              <a:rPr lang="uk-UA" sz="3200" dirty="0" smtClean="0">
                <a:latin typeface="Arial" pitchFamily="34" charset="0"/>
                <a:cs typeface="Arial" pitchFamily="34" charset="0"/>
              </a:rPr>
              <a:t>Інші публікації,тези – </a:t>
            </a: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213</a:t>
            </a:r>
            <a:endParaRPr lang="uk-UA" sz="3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4400" b="1" dirty="0" smtClean="0"/>
              <a:t>Всього: </a:t>
            </a:r>
            <a:r>
              <a:rPr lang="uk-UA" sz="4400" b="1" u="sng" dirty="0" smtClean="0"/>
              <a:t>367</a:t>
            </a:r>
            <a:endParaRPr lang="uk-UA" sz="4400" u="sng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60648"/>
            <a:ext cx="8712968" cy="17281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ВИДАВНИЧА/ПУБЛІКАЦІЙНА ДІЯЛЬНІСТЬ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НАУКОВО-ПЕДАГОГІЧНИХ ПРАЦІВНИКІВ АКАДЕМІЇ  (2025-2026 н. р.)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21" name="Picture 1" descr="D:\НАУКОВА 2025-2026н.р\ЗВІТ НАУКА\ТИТУЛКИ посібників, монографій, збірників\IMG_20260626_151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5085184"/>
            <a:ext cx="2334863" cy="1944216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166919"/>
            <a:ext cx="8229600" cy="10033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uk-UA" sz="2000" b="1" dirty="0" smtClean="0">
                <a:solidFill>
                  <a:srgbClr val="800000"/>
                </a:solidFill>
                <a:latin typeface="+mn-lt"/>
              </a:rPr>
              <a:t/>
            </a:r>
            <a:br>
              <a:rPr lang="uk-UA" sz="2000" b="1" dirty="0" smtClean="0">
                <a:solidFill>
                  <a:srgbClr val="800000"/>
                </a:solidFill>
                <a:latin typeface="+mn-lt"/>
              </a:rPr>
            </a:br>
            <a:r>
              <a:rPr lang="uk-UA" sz="4000" b="1" dirty="0" smtClean="0">
                <a:solidFill>
                  <a:srgbClr val="800000"/>
                </a:solidFill>
                <a:latin typeface="+mn-lt"/>
              </a:rPr>
              <a:t>МОНОГРАФІЇ </a:t>
            </a:r>
            <a:r>
              <a:rPr lang="uk-UA" sz="4000" b="1" dirty="0" smtClean="0">
                <a:solidFill>
                  <a:srgbClr val="800000"/>
                </a:solidFill>
                <a:latin typeface="Bookman Old Style" pitchFamily="18" charset="0"/>
              </a:rPr>
              <a:t/>
            </a:r>
            <a:br>
              <a:rPr lang="uk-UA" sz="4000" b="1" dirty="0" smtClean="0">
                <a:solidFill>
                  <a:srgbClr val="800000"/>
                </a:solidFill>
                <a:latin typeface="Bookman Old Style" pitchFamily="18" charset="0"/>
              </a:rPr>
            </a:br>
            <a:endParaRPr lang="uk-UA" sz="14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72008" y="1196752"/>
            <a:ext cx="8964488" cy="55892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uk-UA" b="1" dirty="0" smtClean="0"/>
              <a:t>1.</a:t>
            </a:r>
            <a:r>
              <a:rPr lang="uk-UA" dirty="0" smtClean="0"/>
              <a:t> КОСТУСЯК Н., </a:t>
            </a:r>
            <a:r>
              <a:rPr lang="uk-UA" b="1" dirty="0" smtClean="0"/>
              <a:t>ПОЛЯК І. </a:t>
            </a:r>
            <a:r>
              <a:rPr lang="uk-UA" b="1" dirty="0" err="1" smtClean="0"/>
              <a:t>Грамемна</a:t>
            </a:r>
            <a:r>
              <a:rPr lang="uk-UA" b="1" dirty="0" smtClean="0"/>
              <a:t> структура категорії </a:t>
            </a:r>
            <a:r>
              <a:rPr lang="uk-UA" b="1" dirty="0" err="1" smtClean="0"/>
              <a:t>неозначености</a:t>
            </a:r>
            <a:r>
              <a:rPr lang="uk-UA" b="1" dirty="0" smtClean="0"/>
              <a:t> в українській мові</a:t>
            </a:r>
            <a:r>
              <a:rPr lang="uk-UA" dirty="0" smtClean="0"/>
              <a:t> : монографія / Волинський національний університет імені Лесі Українки, Кременецька обласна гуманітарно-педагогічна академія імені Тараса Шевченка. Луцьк : Вежа-Друк, 2025. 300 с.</a:t>
            </a:r>
          </a:p>
          <a:p>
            <a:pPr algn="just"/>
            <a:r>
              <a:rPr lang="uk-UA" b="1" dirty="0" smtClean="0"/>
              <a:t>2. </a:t>
            </a:r>
            <a:r>
              <a:rPr lang="pl-PL" b="1" dirty="0" smtClean="0"/>
              <a:t>STROŃSKI</a:t>
            </a:r>
            <a:r>
              <a:rPr lang="uk-UA" b="1" dirty="0" smtClean="0"/>
              <a:t> </a:t>
            </a:r>
            <a:r>
              <a:rPr lang="pl-PL" b="1" dirty="0" smtClean="0"/>
              <a:t>HENRYK. </a:t>
            </a:r>
            <a:r>
              <a:rPr lang="pl-PL" dirty="0" smtClean="0"/>
              <a:t>Między narodową tradycją a sowietyzacją. Uwagi o polskim szkolnictwie na sowieckiej Ukrainie w latach 20-30 XX wieku. Polacy na Ukrainie od powstania styczniowego do XXI wieku, tom II, Od pamieci dotożsamości, Monografia zbiorowa pod red. Heleny Krasowskiej, Uniwersytet Warszawski, Warszawa 2025, s.</a:t>
            </a:r>
            <a:r>
              <a:rPr lang="uk-UA" dirty="0" smtClean="0"/>
              <a:t> </a:t>
            </a:r>
            <a:r>
              <a:rPr lang="pl-PL" dirty="0" smtClean="0"/>
              <a:t>391-412</a:t>
            </a:r>
            <a:r>
              <a:rPr lang="uk-UA" dirty="0" smtClean="0"/>
              <a:t>.</a:t>
            </a:r>
            <a:endParaRPr lang="pl-PL" dirty="0" smtClean="0"/>
          </a:p>
          <a:p>
            <a:pPr algn="just"/>
            <a:r>
              <a:rPr lang="uk-UA" b="1" dirty="0" smtClean="0"/>
              <a:t>3. Польська література України у синхронії та діахронії. </a:t>
            </a:r>
            <a:r>
              <a:rPr lang="uk-UA" dirty="0" smtClean="0"/>
              <a:t>До 200-річчя видання поеми польського поета-романтика Антонія </a:t>
            </a:r>
            <a:r>
              <a:rPr lang="uk-UA" dirty="0" err="1" smtClean="0"/>
              <a:t>Мальчевського</a:t>
            </a:r>
            <a:r>
              <a:rPr lang="uk-UA" dirty="0" smtClean="0"/>
              <a:t> «Марія». Колективна монографія. /</a:t>
            </a:r>
            <a:r>
              <a:rPr lang="uk-UA" dirty="0" err="1" smtClean="0"/>
              <a:t>Заг</a:t>
            </a:r>
            <a:r>
              <a:rPr lang="uk-UA" dirty="0" smtClean="0"/>
              <a:t>. редакція О. Л. </a:t>
            </a:r>
            <a:r>
              <a:rPr lang="uk-UA" dirty="0" err="1" smtClean="0"/>
              <a:t>Глотов</a:t>
            </a:r>
            <a:r>
              <a:rPr lang="uk-UA" dirty="0" smtClean="0"/>
              <a:t>. Кременецький культурний контекст. У 2-х випусках. Випуск І (</a:t>
            </a:r>
            <a:r>
              <a:rPr lang="uk-UA" dirty="0" err="1" smtClean="0"/>
              <a:t>Numeratio</a:t>
            </a:r>
            <a:r>
              <a:rPr lang="uk-UA" dirty="0" smtClean="0"/>
              <a:t> </a:t>
            </a:r>
            <a:r>
              <a:rPr lang="uk-UA" dirty="0" err="1" smtClean="0"/>
              <a:t>nova</a:t>
            </a:r>
            <a:r>
              <a:rPr lang="uk-UA" dirty="0" smtClean="0"/>
              <a:t>) 2026. Тернопіль : Видавництво «Крок». 102 с.</a:t>
            </a:r>
          </a:p>
          <a:p>
            <a:pPr algn="just"/>
            <a:r>
              <a:rPr lang="uk-UA" b="1" dirty="0" smtClean="0"/>
              <a:t>4. Польська література України у синхронії та діахронії. </a:t>
            </a:r>
            <a:r>
              <a:rPr lang="uk-UA" dirty="0" smtClean="0"/>
              <a:t>До 200-річчя видання поеми польського поета-романтика Антонія </a:t>
            </a:r>
            <a:r>
              <a:rPr lang="uk-UA" dirty="0" err="1" smtClean="0"/>
              <a:t>Мальчевського</a:t>
            </a:r>
            <a:r>
              <a:rPr lang="uk-UA" dirty="0" smtClean="0"/>
              <a:t> «Марія». Колективна монографія. /</a:t>
            </a:r>
            <a:r>
              <a:rPr lang="uk-UA" dirty="0" err="1" smtClean="0"/>
              <a:t>Заг.редакція</a:t>
            </a:r>
            <a:r>
              <a:rPr lang="uk-UA" dirty="0" smtClean="0"/>
              <a:t> О. Л. </a:t>
            </a:r>
            <a:r>
              <a:rPr lang="uk-UA" dirty="0" err="1" smtClean="0"/>
              <a:t>Глотов</a:t>
            </a:r>
            <a:r>
              <a:rPr lang="uk-UA" dirty="0" smtClean="0"/>
              <a:t>. Кременецький культурний контекст. У 2-х випусках. Випуск ІІ (</a:t>
            </a:r>
            <a:r>
              <a:rPr lang="uk-UA" dirty="0" err="1" smtClean="0"/>
              <a:t>Numeratio</a:t>
            </a:r>
            <a:r>
              <a:rPr lang="uk-UA" dirty="0" smtClean="0"/>
              <a:t> </a:t>
            </a:r>
            <a:r>
              <a:rPr lang="uk-UA" dirty="0" err="1" smtClean="0"/>
              <a:t>nova</a:t>
            </a:r>
            <a:r>
              <a:rPr lang="uk-UA" dirty="0" smtClean="0"/>
              <a:t>) 2026. Тернопіль : Видавництво «Крок». 158 с.</a:t>
            </a:r>
          </a:p>
          <a:p>
            <a:pPr algn="just"/>
            <a:r>
              <a:rPr lang="uk-UA" b="1" dirty="0" smtClean="0"/>
              <a:t>5. МИХАЛЮК І., </a:t>
            </a:r>
            <a:r>
              <a:rPr lang="uk-UA" dirty="0" smtClean="0"/>
              <a:t>МИХАЛЮК А. Практичні рекомендації щодо оптимізації мотивації здобувачів вищої освіти у контексті змішаного освітнього процесу. Соціально-гуманітарні  дослідження:  теоретичні  основи  та  прикладні  аспекти:  </a:t>
            </a:r>
            <a:r>
              <a:rPr lang="uk-UA" dirty="0" err="1" smtClean="0"/>
              <a:t>моногр</a:t>
            </a:r>
            <a:r>
              <a:rPr lang="uk-UA" dirty="0" smtClean="0"/>
              <a:t>. Харків : СГ НТМ «Новий курс», 2025. С. 8-12.</a:t>
            </a:r>
          </a:p>
          <a:p>
            <a:pPr algn="just"/>
            <a:endParaRPr lang="ru-RU" sz="1800" noProof="1" smtClean="0">
              <a:solidFill>
                <a:schemeClr val="tx1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67544" y="260648"/>
            <a:ext cx="8136904" cy="10527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Roboto Condensed" charset="0"/>
              <a:cs typeface="Roboto Condensed"/>
              <a:sym typeface="Roboto Condensed"/>
            </a:endParaRPr>
          </a:p>
          <a:p>
            <a:pPr lvl="0" algn="ctr">
              <a:buClr>
                <a:schemeClr val="lt1"/>
              </a:buClr>
              <a:buSzPts val="2000"/>
              <a:defRPr/>
            </a:pPr>
            <a:r>
              <a:rPr lang="uk-UA" sz="3600" b="1" kern="0" dirty="0" smtClean="0">
                <a:solidFill>
                  <a:schemeClr val="bg1"/>
                </a:solidFill>
                <a:ea typeface="Roboto Condensed" charset="0"/>
                <a:cs typeface="Roboto Condensed"/>
                <a:sym typeface="Roboto Condensed"/>
              </a:rPr>
              <a:t>КАДРОВ</a:t>
            </a:r>
            <a:r>
              <a:rPr lang="uk-UA" sz="3600" b="1" dirty="0" smtClean="0">
                <a:solidFill>
                  <a:schemeClr val="bg1"/>
                </a:solidFill>
                <a:ea typeface="Roboto Condensed" charset="0"/>
                <a:cs typeface="Roboto Condensed"/>
                <a:sym typeface="Roboto Condensed"/>
              </a:rPr>
              <a:t>ИЙ</a:t>
            </a:r>
            <a:r>
              <a:rPr lang="uk-UA" sz="3600" b="1" kern="0" dirty="0" smtClean="0">
                <a:solidFill>
                  <a:schemeClr val="bg1"/>
                </a:solidFill>
                <a:ea typeface="Roboto Condensed" charset="0"/>
                <a:cs typeface="Roboto Condensed"/>
                <a:sym typeface="Roboto Condensed"/>
              </a:rPr>
              <a:t> СКЛАД АКАДЕМІЇ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4000" b="1" dirty="0" smtClean="0"/>
          </a:p>
        </p:txBody>
      </p:sp>
      <p:sp>
        <p:nvSpPr>
          <p:cNvPr id="16" name="Google Shape;213;p13"/>
          <p:cNvSpPr txBox="1">
            <a:spLocks/>
          </p:cNvSpPr>
          <p:nvPr/>
        </p:nvSpPr>
        <p:spPr>
          <a:xfrm>
            <a:off x="-324544" y="1412776"/>
            <a:ext cx="9217024" cy="85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2000"/>
            </a:pPr>
            <a:r>
              <a:rPr lang="ru-RU" b="1" dirty="0" smtClean="0">
                <a:latin typeface="Bookman Old Style" pitchFamily="18" charset="0"/>
                <a:ea typeface="Roboto Condensed" charset="0"/>
                <a:cs typeface="Roboto Condensed"/>
                <a:sym typeface="Roboto Condensed"/>
              </a:rPr>
              <a:t>СКЛАД НАУКОВО-ПЕДАГОГІЧНИХ ПРАЦІВНИКІВ (У %)</a:t>
            </a:r>
            <a:endParaRPr kumimoji="0" lang="uk-UA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ookman Old Style" pitchFamily="18" charset="0"/>
              <a:ea typeface="Roboto Condensed" charset="0"/>
              <a:cs typeface="Roboto Condensed"/>
              <a:sym typeface="Roboto Condensed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 l="29207" t="30839" r="27880" b="19291"/>
          <a:stretch>
            <a:fillRect/>
          </a:stretch>
        </p:blipFill>
        <p:spPr bwMode="auto">
          <a:xfrm>
            <a:off x="4499992" y="2060848"/>
            <a:ext cx="460851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51520" y="2438886"/>
            <a:ext cx="4176464" cy="29238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noProof="1" smtClean="0">
                <a:latin typeface="Book Antiqua" pitchFamily="18" charset="0"/>
              </a:rPr>
              <a:t>У складі професорсько-викладацького штату Академії </a:t>
            </a:r>
            <a:br>
              <a:rPr lang="uk-UA" sz="2000" b="1" noProof="1" smtClean="0">
                <a:latin typeface="Book Antiqua" pitchFamily="18" charset="0"/>
              </a:rPr>
            </a:br>
            <a:r>
              <a:rPr lang="uk-UA" sz="2000" b="1" noProof="1" smtClean="0">
                <a:latin typeface="Book Antiqua" pitchFamily="18" charset="0"/>
              </a:rPr>
              <a:t>95 науково-педагогічних працівників: </a:t>
            </a:r>
          </a:p>
          <a:p>
            <a:pPr>
              <a:buFontTx/>
              <a:buChar char="-"/>
            </a:pPr>
            <a:r>
              <a:rPr lang="uk-UA" sz="2000" b="1" noProof="1" smtClean="0">
                <a:latin typeface="Book Antiqua" pitchFamily="18" charset="0"/>
              </a:rPr>
              <a:t> 17</a:t>
            </a:r>
            <a:r>
              <a:rPr lang="uk-UA" sz="2000" noProof="1" smtClean="0">
                <a:latin typeface="Book Antiqua" pitchFamily="18" charset="0"/>
              </a:rPr>
              <a:t> </a:t>
            </a:r>
            <a:r>
              <a:rPr lang="uk-UA" sz="2000" b="1" noProof="1" smtClean="0">
                <a:latin typeface="Book Antiqua" pitchFamily="18" charset="0"/>
              </a:rPr>
              <a:t>докторів наук</a:t>
            </a:r>
            <a:r>
              <a:rPr lang="uk-UA" sz="2000" noProof="1" smtClean="0">
                <a:latin typeface="Book Antiqua" pitchFamily="18" charset="0"/>
              </a:rPr>
              <a:t>/</a:t>
            </a:r>
            <a:r>
              <a:rPr lang="uk-UA" sz="2000" b="1" noProof="1" smtClean="0">
                <a:latin typeface="Book Antiqua" pitchFamily="18" charset="0"/>
              </a:rPr>
              <a:t>професорів</a:t>
            </a:r>
            <a:r>
              <a:rPr lang="uk-UA" sz="2000" noProof="1" smtClean="0">
                <a:latin typeface="Book Antiqua" pitchFamily="18" charset="0"/>
              </a:rPr>
              <a:t>,</a:t>
            </a:r>
          </a:p>
          <a:p>
            <a:pPr>
              <a:buFontTx/>
              <a:buChar char="-"/>
            </a:pPr>
            <a:r>
              <a:rPr lang="uk-UA" sz="2000" noProof="1" smtClean="0">
                <a:latin typeface="Book Antiqua" pitchFamily="18" charset="0"/>
              </a:rPr>
              <a:t> </a:t>
            </a:r>
            <a:r>
              <a:rPr lang="uk-UA" sz="2000" b="1" noProof="1" smtClean="0">
                <a:latin typeface="Book Antiqua" pitchFamily="18" charset="0"/>
              </a:rPr>
              <a:t>64</a:t>
            </a:r>
            <a:r>
              <a:rPr lang="uk-UA" sz="2000" noProof="1" smtClean="0">
                <a:latin typeface="Book Antiqua" pitchFamily="18" charset="0"/>
              </a:rPr>
              <a:t> </a:t>
            </a:r>
            <a:r>
              <a:rPr lang="uk-UA" sz="2000" b="1" noProof="1" smtClean="0">
                <a:latin typeface="Book Antiqua" pitchFamily="18" charset="0"/>
              </a:rPr>
              <a:t>кандидатів наук/ доцентів, </a:t>
            </a:r>
            <a:r>
              <a:rPr lang="uk-UA" sz="2000" noProof="1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000" noProof="1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000" noProof="1" smtClean="0">
                <a:latin typeface="Book Antiqua" pitchFamily="18" charset="0"/>
              </a:rPr>
              <a:t>- </a:t>
            </a:r>
            <a:r>
              <a:rPr lang="uk-UA" sz="2000" b="1" noProof="1" smtClean="0">
                <a:latin typeface="Book Antiqua" pitchFamily="18" charset="0"/>
              </a:rPr>
              <a:t>14</a:t>
            </a:r>
            <a:r>
              <a:rPr lang="uk-UA" sz="2000" noProof="1" smtClean="0">
                <a:latin typeface="Book Antiqua" pitchFamily="18" charset="0"/>
              </a:rPr>
              <a:t> </a:t>
            </a:r>
            <a:r>
              <a:rPr lang="uk-UA" sz="2400" b="1" noProof="1" smtClean="0">
                <a:latin typeface="Book Antiqua" pitchFamily="18" charset="0"/>
              </a:rPr>
              <a:t>нпп</a:t>
            </a:r>
            <a:r>
              <a:rPr lang="uk-UA" sz="2000" b="1" noProof="1" smtClean="0">
                <a:latin typeface="Book Antiqua" pitchFamily="18" charset="0"/>
              </a:rPr>
              <a:t> без наукового ступеня та вченого звання.</a:t>
            </a:r>
          </a:p>
          <a:p>
            <a:pPr algn="ctr">
              <a:spcAft>
                <a:spcPts val="600"/>
              </a:spcAft>
            </a:pPr>
            <a:r>
              <a:rPr lang="uk-UA" sz="2000" noProof="1" smtClean="0">
                <a:latin typeface="Book Antiqua" pitchFamily="18" charset="0"/>
              </a:rPr>
              <a:t>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89640" cy="6980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uk-UA" sz="4800" b="1" dirty="0" smtClean="0">
                <a:solidFill>
                  <a:schemeClr val="accent1">
                    <a:lumMod val="50000"/>
                  </a:schemeClr>
                </a:solidFill>
              </a:rPr>
              <a:t>ПІДРУЧНИКИ. ПОСІБНИКИ</a:t>
            </a:r>
            <a:endParaRPr lang="uk-U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79512" y="1339308"/>
            <a:ext cx="878497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uk-UA" sz="2000" b="1" dirty="0" smtClean="0"/>
              <a:t>1.</a:t>
            </a:r>
            <a:r>
              <a:rPr lang="uk-UA" sz="2000" dirty="0" smtClean="0"/>
              <a:t> ЛУЖЕЦЬКА О. Б., </a:t>
            </a:r>
            <a:r>
              <a:rPr lang="uk-UA" sz="2000" b="1" dirty="0" smtClean="0"/>
              <a:t>ЧИК Д. Ч. </a:t>
            </a:r>
            <a:r>
              <a:rPr lang="uk-UA" sz="2000" dirty="0" smtClean="0"/>
              <a:t>та ін. </a:t>
            </a:r>
            <a:r>
              <a:rPr lang="uk-UA" sz="2000" b="1" dirty="0" smtClean="0"/>
              <a:t>Англійська мова для ветеранів війни та членів їхніх сімей. </a:t>
            </a:r>
            <a:r>
              <a:rPr lang="uk-UA" sz="2000" dirty="0" smtClean="0"/>
              <a:t>Підручник / О. Б. </a:t>
            </a:r>
            <a:r>
              <a:rPr lang="uk-UA" sz="2000" dirty="0" err="1" smtClean="0"/>
              <a:t>Лужецька</a:t>
            </a:r>
            <a:r>
              <a:rPr lang="uk-UA" sz="2000" dirty="0" smtClean="0"/>
              <a:t>, Д. Ч. </a:t>
            </a:r>
            <a:r>
              <a:rPr lang="uk-UA" sz="2000" dirty="0" err="1" smtClean="0"/>
              <a:t>Чик</a:t>
            </a:r>
            <a:r>
              <a:rPr lang="uk-UA" sz="2000" dirty="0" smtClean="0"/>
              <a:t>, Г. І. </a:t>
            </a:r>
            <a:r>
              <a:rPr lang="uk-UA" sz="2000" dirty="0" err="1" smtClean="0"/>
              <a:t>Сікора</a:t>
            </a:r>
            <a:r>
              <a:rPr lang="uk-UA" sz="2000" dirty="0" smtClean="0"/>
              <a:t>,                  М. З. </a:t>
            </a:r>
            <a:r>
              <a:rPr lang="uk-UA" sz="2000" dirty="0" err="1" smtClean="0"/>
              <a:t>Хміляр</a:t>
            </a:r>
            <a:r>
              <a:rPr lang="uk-UA" sz="2000" dirty="0" smtClean="0"/>
              <a:t>, </a:t>
            </a:r>
            <a:r>
              <a:rPr lang="uk-UA" sz="2000" b="1" dirty="0" smtClean="0"/>
              <a:t>Н. В. </a:t>
            </a:r>
            <a:r>
              <a:rPr lang="uk-UA" sz="2000" b="1" dirty="0" err="1" smtClean="0"/>
              <a:t>Янусь</a:t>
            </a:r>
            <a:r>
              <a:rPr lang="uk-UA" sz="2000" b="1" dirty="0" smtClean="0"/>
              <a:t>, </a:t>
            </a:r>
            <a:r>
              <a:rPr lang="uk-UA" sz="2000" dirty="0" smtClean="0"/>
              <a:t>Л. І. Вергун, Т. В. </a:t>
            </a:r>
            <a:r>
              <a:rPr lang="uk-UA" sz="2000" dirty="0" err="1" smtClean="0"/>
              <a:t>Бучинська</a:t>
            </a:r>
            <a:r>
              <a:rPr lang="uk-UA" sz="2000" dirty="0" smtClean="0"/>
              <a:t>, А. М. </a:t>
            </a:r>
            <a:r>
              <a:rPr lang="uk-UA" sz="2000" dirty="0" err="1" smtClean="0"/>
              <a:t>Гонтарук-Мамчур</a:t>
            </a:r>
            <a:r>
              <a:rPr lang="uk-UA" sz="2000" dirty="0" smtClean="0"/>
              <a:t>,                Ю. П. Ковальчук; за </a:t>
            </a:r>
            <a:r>
              <a:rPr lang="uk-UA" sz="2000" dirty="0" err="1" smtClean="0"/>
              <a:t>заг</a:t>
            </a:r>
            <a:r>
              <a:rPr lang="uk-UA" sz="2000" dirty="0" smtClean="0"/>
              <a:t>. ред. Д. Ч. </a:t>
            </a:r>
            <a:r>
              <a:rPr lang="uk-UA" sz="2000" dirty="0" err="1" smtClean="0"/>
              <a:t>Чика</a:t>
            </a:r>
            <a:r>
              <a:rPr lang="uk-UA" sz="2000" dirty="0" smtClean="0"/>
              <a:t>, Г. І. </a:t>
            </a:r>
            <a:r>
              <a:rPr lang="uk-UA" sz="2000" dirty="0" err="1" smtClean="0"/>
              <a:t>Сікори</a:t>
            </a:r>
            <a:r>
              <a:rPr lang="uk-UA" sz="2000" dirty="0" smtClean="0"/>
              <a:t>, Л. І. Вергун. Тернопіль : ЗУНУ, 2025. 362 с.</a:t>
            </a:r>
          </a:p>
          <a:p>
            <a:pPr lvl="0"/>
            <a:r>
              <a:rPr lang="uk-UA" sz="2000" b="1" dirty="0" smtClean="0"/>
              <a:t>2.</a:t>
            </a:r>
            <a:r>
              <a:rPr lang="uk-UA" sz="2000" dirty="0" smtClean="0"/>
              <a:t> </a:t>
            </a:r>
            <a:r>
              <a:rPr lang="uk-UA" sz="2000" b="1" dirty="0" smtClean="0"/>
              <a:t>Поетичний переклад: Польські поети ХХ-ХХІ століть у перекладі Галини </a:t>
            </a:r>
            <a:r>
              <a:rPr lang="uk-UA" sz="2000" b="1" dirty="0" err="1" smtClean="0"/>
              <a:t>Гордасевич</a:t>
            </a:r>
            <a:r>
              <a:rPr lang="uk-UA" sz="2000" dirty="0" smtClean="0"/>
              <a:t>. Порівняльний аналіз: навчально-методичний посібник /                    </a:t>
            </a:r>
            <a:r>
              <a:rPr lang="uk-UA" sz="2000" dirty="0" err="1" smtClean="0"/>
              <a:t>Укл</a:t>
            </a:r>
            <a:r>
              <a:rPr lang="uk-UA" sz="2000" dirty="0" smtClean="0"/>
              <a:t>. </a:t>
            </a:r>
            <a:r>
              <a:rPr lang="uk-UA" sz="2000" dirty="0" err="1" smtClean="0"/>
              <a:t>д.філол.н</a:t>
            </a:r>
            <a:r>
              <a:rPr lang="uk-UA" sz="2000" dirty="0" smtClean="0"/>
              <a:t>., проф. Олександр Леонідович </a:t>
            </a:r>
            <a:r>
              <a:rPr lang="uk-UA" sz="2000" dirty="0" err="1" smtClean="0"/>
              <a:t>Глотов</a:t>
            </a:r>
            <a:r>
              <a:rPr lang="uk-UA" sz="2000" dirty="0" smtClean="0"/>
              <a:t>. Тернопіль : Видавництво «Крок», 2025. 262 с.</a:t>
            </a:r>
          </a:p>
          <a:p>
            <a:pPr algn="just"/>
            <a:r>
              <a:rPr lang="uk-UA" sz="2000" b="1" dirty="0" smtClean="0"/>
              <a:t>3.</a:t>
            </a:r>
            <a:r>
              <a:rPr lang="uk-UA" sz="2000" dirty="0" smtClean="0"/>
              <a:t> </a:t>
            </a:r>
            <a:r>
              <a:rPr lang="uk-UA" sz="2000" b="1" dirty="0" smtClean="0"/>
              <a:t>БЕЗНОСЮК О. О</a:t>
            </a:r>
            <a:r>
              <a:rPr lang="uk-UA" sz="2000" dirty="0" smtClean="0"/>
              <a:t>. Інклюзивна освіта. Методичний посібник. Кременець : КОГПА ім. Тараса Шевченка, 2026. </a:t>
            </a:r>
            <a:r>
              <a:rPr lang="ru-RU" sz="2000" dirty="0" smtClean="0"/>
              <a:t>131 </a:t>
            </a:r>
            <a:r>
              <a:rPr lang="uk-UA" sz="2000" dirty="0" smtClean="0"/>
              <a:t>с.</a:t>
            </a:r>
          </a:p>
          <a:p>
            <a:pPr lvl="0"/>
            <a:r>
              <a:rPr lang="uk-UA" sz="2000" b="1" dirty="0" smtClean="0"/>
              <a:t>4.</a:t>
            </a:r>
            <a:r>
              <a:rPr lang="uk-UA" sz="2000" dirty="0" smtClean="0"/>
              <a:t> </a:t>
            </a:r>
            <a:r>
              <a:rPr lang="uk-UA" sz="2000" b="1" dirty="0" smtClean="0"/>
              <a:t>ЛОМАКОВИЧ А. М.  Елементи математичної логіки та теорії алгоритмів </a:t>
            </a:r>
            <a:r>
              <a:rPr lang="uk-UA" sz="2000" dirty="0" smtClean="0"/>
              <a:t>: навчальний посібник. 2-е вид., перероб, та </a:t>
            </a:r>
            <a:r>
              <a:rPr lang="uk-UA" sz="2000" dirty="0" err="1" smtClean="0"/>
              <a:t>допов</a:t>
            </a:r>
            <a:r>
              <a:rPr lang="uk-UA" sz="2000" dirty="0" smtClean="0"/>
              <a:t>. Тернопіль : Видавництво «Крок», 2026. 346 с.</a:t>
            </a:r>
            <a:endParaRPr lang="uk-UA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uk-UA" sz="2000" b="1" dirty="0" smtClean="0"/>
              <a:t>5.</a:t>
            </a:r>
            <a:r>
              <a:rPr lang="uk-UA" sz="2000" dirty="0" smtClean="0"/>
              <a:t>  </a:t>
            </a:r>
            <a:r>
              <a:rPr lang="uk-UA" sz="2000" b="1" dirty="0" smtClean="0"/>
              <a:t>ФІЛОСОФІЯ </a:t>
            </a:r>
            <a:r>
              <a:rPr lang="uk-UA" sz="2000" dirty="0" smtClean="0"/>
              <a:t>: навчально-методичний посібник для студентів </a:t>
            </a:r>
            <a:r>
              <a:rPr lang="uk-UA" sz="2000" dirty="0" err="1" smtClean="0"/>
              <a:t>бакалаврату</a:t>
            </a:r>
            <a:r>
              <a:rPr lang="uk-UA" sz="2000" dirty="0" smtClean="0"/>
              <a:t> / уклад. </a:t>
            </a:r>
            <a:r>
              <a:rPr lang="uk-UA" sz="2000" b="1" dirty="0" smtClean="0"/>
              <a:t>О. В. МОРОЗ</a:t>
            </a:r>
            <a:r>
              <a:rPr lang="uk-UA" sz="2000" dirty="0" smtClean="0"/>
              <a:t>. Кременець : КОГПА ім. Тараса Шевченка, 2026. 138 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0" y="260648"/>
            <a:ext cx="4248472" cy="10895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</a:rPr>
              <a:t>ПІДРУЧНИКИ. </a:t>
            </a:r>
            <a:br>
              <a:rPr lang="uk-UA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</a:rPr>
              <a:t>ПОСІБНИКИ</a:t>
            </a:r>
            <a:endParaRPr lang="uk-U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 descr="D:\НАУКОВА 2025-2026н.р\ЗВІТ НАУКА\ТИТУЛКИ посібників, монографій, збірників\IMG_20260626_14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484784"/>
            <a:ext cx="1656184" cy="2318657"/>
          </a:xfrm>
          <a:prstGeom prst="rect">
            <a:avLst/>
          </a:prstGeom>
          <a:noFill/>
        </p:spPr>
      </p:pic>
      <p:pic>
        <p:nvPicPr>
          <p:cNvPr id="2050" name="Picture 2" descr="D:\НАУКОВА 2025-2026н.р\ЗВІТ НАУКА\ТИТУЛКИ посібників, монографій, збірників\IMG_20260626_140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1728192" cy="2428038"/>
          </a:xfrm>
          <a:prstGeom prst="rect">
            <a:avLst/>
          </a:prstGeom>
          <a:noFill/>
        </p:spPr>
      </p:pic>
      <p:pic>
        <p:nvPicPr>
          <p:cNvPr id="2051" name="Picture 3" descr="D:\НАУКОВА 2025-2026н.р\ЗВІТ НАУКА\ТИТУЛКИ посібників, монографій, збірників\IMG_20260626_140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933057"/>
            <a:ext cx="1656184" cy="2411860"/>
          </a:xfrm>
          <a:prstGeom prst="rect">
            <a:avLst/>
          </a:prstGeom>
          <a:noFill/>
        </p:spPr>
      </p:pic>
      <p:pic>
        <p:nvPicPr>
          <p:cNvPr id="9" name="Picture 8" descr="D:\НАУКОВА 2025-2026н.р\ЗВІТ НАУКА\ТИТУЛКИ посібників, монографій, збірників\cvr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412776"/>
            <a:ext cx="1688683" cy="2394553"/>
          </a:xfrm>
          <a:prstGeom prst="rect">
            <a:avLst/>
          </a:prstGeom>
          <a:noFill/>
        </p:spPr>
      </p:pic>
      <p:pic>
        <p:nvPicPr>
          <p:cNvPr id="10" name="Picture 9" descr="D:\НАУКОВА 2025-2026н.р\ЗВІТ НАУКА\ТИТУЛКИ посібників, монографій, збірників\KKK-2-cv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412776"/>
            <a:ext cx="1688685" cy="2394554"/>
          </a:xfrm>
          <a:prstGeom prst="rect">
            <a:avLst/>
          </a:prstGeom>
          <a:noFill/>
        </p:spPr>
      </p:pic>
      <p:pic>
        <p:nvPicPr>
          <p:cNvPr id="11" name="Picture 7" descr="D:\НАУКОВА 2025-2026н.р\ЗВІТ НАУКА\ТИТУЛКИ посібників, монографій, збірників\IMG_20260626_1402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054730"/>
            <a:ext cx="1728192" cy="2326598"/>
          </a:xfrm>
          <a:prstGeom prst="rect">
            <a:avLst/>
          </a:prstGeom>
          <a:noFill/>
        </p:spPr>
      </p:pic>
      <p:sp>
        <p:nvSpPr>
          <p:cNvPr id="12" name="Заголовок 6"/>
          <p:cNvSpPr txBox="1">
            <a:spLocks/>
          </p:cNvSpPr>
          <p:nvPr/>
        </p:nvSpPr>
        <p:spPr>
          <a:xfrm>
            <a:off x="251520" y="476672"/>
            <a:ext cx="4104456" cy="5970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МОНОГРАФІЇ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 l="34866" t="23625" r="36355" b="7470"/>
          <a:stretch>
            <a:fillRect/>
          </a:stretch>
        </p:blipFill>
        <p:spPr bwMode="auto">
          <a:xfrm>
            <a:off x="4932040" y="1484784"/>
            <a:ext cx="1748766" cy="23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НАУКОВА 2025-2026н.р\ЗВІТ НАУКА\ТИТУЛКИ посібн, монографій, збірників\image0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760" y="4005064"/>
            <a:ext cx="1728192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71600" y="476672"/>
            <a:ext cx="6696744" cy="21602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uk-UA" sz="2800" b="1" noProof="1" smtClean="0">
              <a:solidFill>
                <a:schemeClr val="tx1"/>
              </a:solidFill>
            </a:endParaRPr>
          </a:p>
          <a:p>
            <a:pPr algn="ctr"/>
            <a:endParaRPr lang="uk-UA" sz="2800" b="1" noProof="1" smtClean="0">
              <a:solidFill>
                <a:schemeClr val="tx1"/>
              </a:solidFill>
            </a:endParaRPr>
          </a:p>
          <a:p>
            <a:pPr algn="ctr"/>
            <a:r>
              <a:rPr lang="uk-UA" sz="2800" b="1" noProof="1" smtClean="0">
                <a:solidFill>
                  <a:schemeClr val="tx1"/>
                </a:solidFill>
              </a:rPr>
              <a:t>МІЖНАРОДНА ПУБЛІКАЦІЙНА АКТИВНІСТЬ НАУКОВО-ПЕДАГОГІЧНИХ ПРАЦІВНИКІВ АКАДЕМІЇ </a:t>
            </a:r>
          </a:p>
          <a:p>
            <a:pPr algn="ctr"/>
            <a:r>
              <a:rPr lang="en-US" sz="2800" b="1" noProof="1" smtClean="0">
                <a:solidFill>
                  <a:schemeClr val="tx1"/>
                </a:solidFill>
              </a:rPr>
              <a:t>(SCOPUS </a:t>
            </a:r>
            <a:r>
              <a:rPr lang="uk-UA" sz="2800" b="1" noProof="1" smtClean="0">
                <a:solidFill>
                  <a:schemeClr val="tx1"/>
                </a:solidFill>
              </a:rPr>
              <a:t>та</a:t>
            </a:r>
            <a:r>
              <a:rPr lang="en-US" sz="2800" b="1" noProof="1" smtClean="0">
                <a:solidFill>
                  <a:schemeClr val="tx1"/>
                </a:solidFill>
              </a:rPr>
              <a:t> WEB OF SCIENCE)</a:t>
            </a:r>
            <a:endParaRPr lang="uk-UA" sz="2800" b="1" noProof="1" smtClean="0">
              <a:solidFill>
                <a:schemeClr val="tx1"/>
              </a:solidFill>
            </a:endParaRPr>
          </a:p>
          <a:p>
            <a:pPr algn="ctr"/>
            <a:r>
              <a:rPr lang="uk-UA" sz="2800" b="1" noProof="1" smtClean="0">
                <a:solidFill>
                  <a:schemeClr val="tx1"/>
                </a:solidFill>
              </a:rPr>
              <a:t>2025-2026 н.р.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noProof="1" smtClean="0">
              <a:solidFill>
                <a:schemeClr val="tx1"/>
              </a:solidFill>
            </a:endParaRPr>
          </a:p>
          <a:p>
            <a:pPr algn="ctr"/>
            <a:endParaRPr lang="ru-RU" sz="2800" b="1" dirty="0" err="1" smtClean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71600" y="2996949"/>
          <a:ext cx="6984776" cy="3168354"/>
        </p:xfrm>
        <a:graphic>
          <a:graphicData uri="http://schemas.openxmlformats.org/drawingml/2006/table">
            <a:tbl>
              <a:tblPr/>
              <a:tblGrid>
                <a:gridCol w="3366031"/>
                <a:gridCol w="3618745"/>
              </a:tblGrid>
              <a:tr h="9828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4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Scopus</a:t>
                      </a:r>
                      <a:endParaRPr lang="uk-UA" sz="40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753" marR="407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noProof="1" smtClean="0">
                          <a:solidFill>
                            <a:schemeClr val="tx1"/>
                          </a:solidFill>
                        </a:rPr>
                        <a:t>Web of Science</a:t>
                      </a:r>
                      <a:endParaRPr lang="uk-UA" sz="40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753" marR="407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416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8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40753" marR="407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8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40753" marR="407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438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40753" marR="407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753" marR="407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2" descr="C:\Users\Наукова  Частина\Desktop\Без назв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836712"/>
            <a:ext cx="1512168" cy="936104"/>
          </a:xfrm>
          <a:prstGeom prst="rect">
            <a:avLst/>
          </a:prstGeom>
          <a:noFill/>
        </p:spPr>
      </p:pic>
      <p:pic>
        <p:nvPicPr>
          <p:cNvPr id="57346" name="Picture 2" descr="C:\Users\Наукова  Частина\Desktop\Без назв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916832"/>
            <a:ext cx="1440160" cy="897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14769"/>
            <a:ext cx="8784976" cy="156966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altLang="uk-UA" sz="3200" b="1" dirty="0" smtClean="0">
                <a:solidFill>
                  <a:schemeClr val="bg1"/>
                </a:solidFill>
                <a:latin typeface="+mj-lt"/>
              </a:rPr>
              <a:t>УЧАСТЬ НПП АКАДЕМІЇ У КОНФЕРЕНЦІЯХ, СЕМІНАРАХ, ВЕБІНАРАХ, ТРЕНІНГАХ, ОНЛАЙН-КУРСАХ, КОНКУРСАХ та ін. </a:t>
            </a:r>
            <a:endParaRPr lang="uk-UA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165304"/>
            <a:ext cx="8424936" cy="523220"/>
          </a:xfrm>
          <a:prstGeom prst="rect">
            <a:avLst/>
          </a:prstGeom>
          <a:solidFill>
            <a:srgbClr val="FF505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УЧАСТЬ У ВИСТАВКАХ, ЯРМАРКАХ, ФЕСТИВАЛЯХ </a:t>
            </a:r>
            <a:r>
              <a:rPr lang="uk-UA" altLang="uk-UA" sz="2800" b="1" dirty="0" smtClean="0">
                <a:sym typeface="Arial"/>
              </a:rPr>
              <a:t>– 11</a:t>
            </a:r>
            <a:endParaRPr lang="uk-UA" altLang="uk-UA" sz="2400" b="1" dirty="0" smtClean="0">
              <a:latin typeface="+mj-lt"/>
              <a:sym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4345" y="4437112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endParaRPr lang="uk-UA" altLang="uk-UA" sz="2400" b="1" dirty="0" smtClean="0">
              <a:solidFill>
                <a:schemeClr val="tx1">
                  <a:lumMod val="50000"/>
                </a:schemeClr>
              </a:solidFill>
              <a:latin typeface="+mj-lt"/>
              <a:sym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51571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endParaRPr lang="uk-UA" altLang="uk-UA" sz="2400" b="1" dirty="0" smtClean="0">
              <a:solidFill>
                <a:schemeClr val="tx1">
                  <a:lumMod val="50000"/>
                </a:schemeClr>
              </a:solidFill>
              <a:latin typeface="+mj-lt"/>
              <a:sym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005064"/>
            <a:ext cx="621869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СЕМІНАРИ, КУГЛІ СТОЛИ, читання  </a:t>
            </a:r>
            <a:r>
              <a:rPr lang="uk-UA" altLang="uk-UA" sz="2800" b="1" dirty="0" smtClean="0">
                <a:sym typeface="Arial"/>
              </a:rPr>
              <a:t>– 67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602816" y="4005064"/>
            <a:ext cx="243368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ВЕБІНАРИ </a:t>
            </a:r>
            <a:r>
              <a:rPr lang="uk-UA" altLang="uk-UA" sz="2800" b="1" dirty="0" smtClean="0">
                <a:sym typeface="Arial"/>
              </a:rPr>
              <a:t>– 21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132856"/>
            <a:ext cx="7632848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УЧАСТЬ У МІЖНАРОДНИХ ТА ВСЕУКРАЇНСЬКИХ </a:t>
            </a:r>
            <a:r>
              <a:rPr lang="uk-UA" altLang="uk-UA" sz="2800" b="1" dirty="0" smtClean="0">
                <a:sym typeface="Arial"/>
              </a:rPr>
              <a:t>КОНФЕРЕНЦІЯХ – 174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4725144"/>
            <a:ext cx="7056784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УЧАСТЬ В ОНЛАЙН-КУРСАХ, ТРЕНІНГАХ </a:t>
            </a:r>
            <a:r>
              <a:rPr lang="uk-UA" altLang="uk-UA" sz="2800" b="1" dirty="0" smtClean="0">
                <a:sym typeface="Arial"/>
              </a:rPr>
              <a:t>– 176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3284984"/>
            <a:ext cx="612068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УЧАСТЬ В ІНШИХ КОНФЕРЕНЦІЯХ </a:t>
            </a:r>
            <a:r>
              <a:rPr lang="uk-UA" altLang="uk-UA" sz="2800" b="1" dirty="0" smtClean="0">
                <a:sym typeface="Arial"/>
              </a:rPr>
              <a:t>– 73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5445224"/>
            <a:ext cx="734027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КОНКУРСИ, </a:t>
            </a:r>
            <a:r>
              <a:rPr lang="uk-UA" altLang="uk-UA" sz="2800" b="1" dirty="0" smtClean="0">
                <a:sym typeface="Arial"/>
              </a:rPr>
              <a:t>МАЙСТЕРКЛАСИ, ВОРКШОПИ – 13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588224" y="3284984"/>
            <a:ext cx="2329164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uk-UA" altLang="uk-UA" sz="2800" b="1" dirty="0" smtClean="0">
                <a:solidFill>
                  <a:schemeClr val="tx1">
                    <a:lumMod val="50000"/>
                  </a:schemeClr>
                </a:solidFill>
                <a:sym typeface="Arial"/>
              </a:rPr>
              <a:t>ФОРУМИ </a:t>
            </a:r>
            <a:r>
              <a:rPr lang="uk-UA" altLang="uk-UA" sz="2800" b="1" dirty="0" smtClean="0">
                <a:sym typeface="Arial"/>
              </a:rPr>
              <a:t>–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7384"/>
            <a:ext cx="9144000" cy="101566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altLang="uk-UA" sz="3000" b="1" dirty="0" smtClean="0">
                <a:solidFill>
                  <a:schemeClr val="bg1"/>
                </a:solidFill>
                <a:latin typeface="+mj-lt"/>
              </a:rPr>
              <a:t>УЧАСТЬ НПП У КОНФЕРЕНЦІЯХ ТА ІНШИХ ЗАХОДАХ</a:t>
            </a:r>
          </a:p>
          <a:p>
            <a:pPr algn="ctr"/>
            <a:r>
              <a:rPr lang="uk-UA" altLang="uk-UA" sz="3000" b="1" dirty="0" smtClean="0">
                <a:solidFill>
                  <a:schemeClr val="bg1"/>
                </a:solidFill>
                <a:latin typeface="+mj-lt"/>
              </a:rPr>
              <a:t> за 2025-2026 </a:t>
            </a:r>
            <a:r>
              <a:rPr lang="uk-UA" altLang="uk-UA" sz="3000" b="1" dirty="0" err="1" smtClean="0">
                <a:solidFill>
                  <a:schemeClr val="bg1"/>
                </a:solidFill>
                <a:latin typeface="+mj-lt"/>
              </a:rPr>
              <a:t>н.р</a:t>
            </a:r>
            <a:r>
              <a:rPr lang="uk-UA" altLang="uk-UA" sz="3000" b="1" dirty="0" smtClean="0">
                <a:solidFill>
                  <a:schemeClr val="bg1"/>
                </a:solidFill>
                <a:latin typeface="+mj-lt"/>
              </a:rPr>
              <a:t>.  </a:t>
            </a:r>
            <a:endParaRPr lang="uk-UA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4345" y="4437112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endParaRPr lang="uk-UA" altLang="uk-UA" sz="2400" b="1" dirty="0" smtClean="0">
              <a:solidFill>
                <a:schemeClr val="tx1">
                  <a:lumMod val="50000"/>
                </a:schemeClr>
              </a:solidFill>
              <a:latin typeface="+mj-lt"/>
              <a:sym typeface="Arial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6513" y="1052736"/>
          <a:ext cx="9071991" cy="5625165"/>
        </p:xfrm>
        <a:graphic>
          <a:graphicData uri="http://schemas.openxmlformats.org/drawingml/2006/table">
            <a:tbl>
              <a:tblPr/>
              <a:tblGrid>
                <a:gridCol w="1603174"/>
                <a:gridCol w="628057"/>
                <a:gridCol w="562172"/>
                <a:gridCol w="730218"/>
                <a:gridCol w="817330"/>
                <a:gridCol w="816690"/>
                <a:gridCol w="730218"/>
                <a:gridCol w="447828"/>
                <a:gridCol w="462381"/>
                <a:gridCol w="489086"/>
                <a:gridCol w="513362"/>
                <a:gridCol w="635417"/>
                <a:gridCol w="636058"/>
              </a:tblGrid>
              <a:tr h="759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+mn-lt"/>
                          <a:ea typeface="Calibri"/>
                          <a:cs typeface="Times New Roman"/>
                        </a:rPr>
                        <a:t>ПІБ</a:t>
                      </a:r>
                      <a:endParaRPr lang="uk-UA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ВСЕУК</a:t>
                      </a: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uk-UA" sz="1200" b="1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КОНФ.</a:t>
                      </a:r>
                      <a:endParaRPr lang="uk-UA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МІЖН</a:t>
                      </a:r>
                      <a:r>
                        <a:rPr lang="en-US" sz="1200" b="1" dirty="0" smtClean="0"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КОНФ.</a:t>
                      </a:r>
                      <a:endParaRPr lang="uk-UA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КОНФ. АКАДЕ-МІЇ</a:t>
                      </a:r>
                      <a:endParaRPr lang="uk-UA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ВЕБІНАРИ</a:t>
                      </a:r>
                      <a:endParaRPr lang="uk-UA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СЕМІНАРИ</a:t>
                      </a:r>
                      <a:endParaRPr lang="uk-UA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ФОРУМИ</a:t>
                      </a:r>
                      <a:endParaRPr lang="uk-UA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ЧИТАННЯ</a:t>
                      </a: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/>
                        </a:rPr>
                        <a:t> /</a:t>
                      </a: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 КРУГЛІ СТОЛИ </a:t>
                      </a:r>
                      <a:endParaRPr lang="uk-UA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МАЙСТЕРК.</a:t>
                      </a:r>
                      <a:r>
                        <a:rPr lang="ru-RU" sz="1200" b="1" dirty="0" smtClean="0">
                          <a:latin typeface="+mn-lt"/>
                          <a:ea typeface="Calibri"/>
                          <a:cs typeface="Times New Roman"/>
                        </a:rPr>
                        <a:t>/</a:t>
                      </a:r>
                      <a:endParaRPr lang="uk-UA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ВОРКШОПИ</a:t>
                      </a:r>
                      <a:endParaRPr lang="uk-UA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КУРСИ </a:t>
                      </a:r>
                      <a:endParaRPr lang="uk-UA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+mn-lt"/>
                          <a:ea typeface="Calibri"/>
                          <a:cs typeface="Times New Roman"/>
                        </a:rPr>
                        <a:t>ВСЬОГО</a:t>
                      </a:r>
                      <a:endParaRPr lang="uk-UA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atin typeface="+mn-lt"/>
                          <a:ea typeface="Calibri"/>
                          <a:cs typeface="Times New Roman"/>
                        </a:rPr>
                        <a:t>ТРИГУБА О. В.</a:t>
                      </a:r>
                      <a:endParaRPr lang="uk-UA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atin typeface="+mn-lt"/>
                          <a:ea typeface="Calibri"/>
                          <a:cs typeface="Times New Roman"/>
                        </a:rPr>
                        <a:t>ЯРОЩУК М. В.</a:t>
                      </a:r>
                      <a:endParaRPr lang="uk-UA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26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119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ГОЛОВАТЮК Л.М.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ЦІСАРУК І. В.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КРАТКО О. В.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032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БЕЗНОСЮК О.О.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МОРОЗ О. В.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ШВЕЦЬ О. В.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ГАЛАГАН О. К.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ДОМАНЮК О. М.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ФАСОЛЬКО Т. С.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БОДНАР М. Б.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БАБІЙ Н. В.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КУРАЧ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М. С.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БЕНЕРА В. Є.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245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ЗАБЛОЦЬКИЙ А. Р.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38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atin typeface="+mn-lt"/>
                          <a:ea typeface="Calibri"/>
                          <a:cs typeface="Times New Roman"/>
                        </a:rPr>
                        <a:t>ЧИК </a:t>
                      </a: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Д. Ч.</a:t>
                      </a:r>
                      <a:endParaRPr lang="uk-UA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6544" marR="46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6544" marR="46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pon.org.ua/uploads/posts/2025-08/uchytel-roku-m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60648"/>
            <a:ext cx="6435946" cy="4480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556792"/>
            <a:ext cx="6336704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1032" y="4811668"/>
            <a:ext cx="831743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Кучер Василь Васильович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завідувач кафедри іноземних мов і методик їх навчання, кандидат філологічних наук, доцент виконував функції члена журі заключного етапу Всеукраїнського конкурсу </a:t>
            </a:r>
            <a:r>
              <a:rPr lang="uk-UA" sz="2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Вчитель року - 2026</a:t>
            </a:r>
            <a:r>
              <a:rPr lang="uk-UA" sz="2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».</a:t>
            </a:r>
            <a:endParaRPr lang="uk-UA" sz="2400" b="1" dirty="0" smtClean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60648"/>
            <a:ext cx="5184576" cy="136815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ВСЕУКРАЇНСЬКИЙ КОНКУРС «ВЧИТЕЛЬ РОКУ»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104456" cy="1224136"/>
          </a:xfr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ПРОЄКТИ </a:t>
            </a:r>
            <a:b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2025-2026</a:t>
            </a:r>
            <a:endParaRPr lang="uk-UA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556792"/>
            <a:ext cx="6336704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7" name="Picture 1" descr="E:\Nauk2\kjuj1.jpg"/>
          <p:cNvPicPr>
            <a:picLocks noChangeAspect="1" noChangeArrowheads="1"/>
          </p:cNvPicPr>
          <p:nvPr/>
        </p:nvPicPr>
        <p:blipFill>
          <a:blip r:embed="rId2" cstate="print"/>
          <a:srcRect t="23786" b="20423"/>
          <a:stretch>
            <a:fillRect/>
          </a:stretch>
        </p:blipFill>
        <p:spPr bwMode="auto">
          <a:xfrm>
            <a:off x="4527376" y="72008"/>
            <a:ext cx="1628800" cy="908720"/>
          </a:xfrm>
          <a:prstGeom prst="rect">
            <a:avLst/>
          </a:prstGeom>
          <a:noFill/>
        </p:spPr>
      </p:pic>
      <p:pic>
        <p:nvPicPr>
          <p:cNvPr id="4098" name="Picture 2" descr="E:\Nauk2\kjuj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88640"/>
            <a:ext cx="2373313" cy="515937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9512" y="4028871"/>
            <a:ext cx="835292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/>
              <a:t>Здійснюється реалізація проєкту : </a:t>
            </a:r>
            <a:r>
              <a:rPr lang="en-US" sz="2400" b="1" dirty="0" smtClean="0"/>
              <a:t>Higher Education Advancement through Regional Music Education Optimization, Networking, and Accessibility </a:t>
            </a:r>
            <a:r>
              <a:rPr lang="en-US" sz="2400" dirty="0" smtClean="0"/>
              <a:t>(</a:t>
            </a:r>
            <a:r>
              <a:rPr lang="uk-UA" sz="2400" dirty="0" smtClean="0"/>
              <a:t>акронім: </a:t>
            </a:r>
            <a:r>
              <a:rPr lang="en-US" sz="2400" dirty="0" smtClean="0"/>
              <a:t>HARMONY)</a:t>
            </a:r>
            <a:endParaRPr lang="uk-UA" sz="2800" b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556792"/>
            <a:ext cx="8712968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dirty="0" smtClean="0"/>
              <a:t>Здійснюється реалізація проєкту  101179514 </a:t>
            </a:r>
            <a:r>
              <a:rPr lang="uk-UA" sz="2400" dirty="0" err="1" smtClean="0"/>
              <a:t>“</a:t>
            </a:r>
            <a:r>
              <a:rPr lang="uk-UA" sz="2400" b="1" dirty="0" err="1" smtClean="0"/>
              <a:t>Developing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Future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Educators’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Digital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Competence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Through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Introducing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Robotics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into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Curriculum”</a:t>
            </a:r>
            <a:r>
              <a:rPr lang="uk-UA" sz="2400" b="1" dirty="0" smtClean="0"/>
              <a:t> – </a:t>
            </a:r>
            <a:r>
              <a:rPr lang="uk-UA" sz="2400" b="1" dirty="0" err="1" smtClean="0"/>
              <a:t>EduRob</a:t>
            </a:r>
            <a:r>
              <a:rPr lang="uk-UA" sz="2400" b="1" dirty="0" smtClean="0"/>
              <a:t>  </a:t>
            </a:r>
            <a:r>
              <a:rPr lang="uk-UA" sz="2400" dirty="0" smtClean="0"/>
              <a:t>(«Розвиток цифрової компетентності майбутніх педагогів через впровадження робототехніки в навчальні програми» (Програма обмінів Європейського Союзу </a:t>
            </a:r>
            <a:r>
              <a:rPr lang="uk-UA" sz="2400" dirty="0" err="1" smtClean="0"/>
              <a:t>Erasmus+</a:t>
            </a:r>
            <a:r>
              <a:rPr lang="uk-UA" sz="2400" dirty="0" smtClean="0"/>
              <a:t>)</a:t>
            </a:r>
            <a:endParaRPr lang="uk-UA" sz="2400" b="1" dirty="0" smtClean="0"/>
          </a:p>
        </p:txBody>
      </p:sp>
      <p:pic>
        <p:nvPicPr>
          <p:cNvPr id="11" name="Picture 4" descr="Кременецька обласна гуманітарно-педагогічна академія ім. Тараса Шевчен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764704"/>
            <a:ext cx="1905000" cy="66675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79512" y="5445224"/>
            <a:ext cx="8352928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solidFill>
                  <a:srgbClr val="FF0000"/>
                </a:solidFill>
              </a:rPr>
              <a:t>Підготовка та подання </a:t>
            </a:r>
            <a:r>
              <a:rPr lang="uk-UA" sz="2400" dirty="0" err="1" smtClean="0">
                <a:solidFill>
                  <a:srgbClr val="FF0000"/>
                </a:solidFill>
              </a:rPr>
              <a:t>проєктної</a:t>
            </a:r>
            <a:r>
              <a:rPr lang="uk-UA" sz="2400" dirty="0" smtClean="0">
                <a:solidFill>
                  <a:srgbClr val="FF0000"/>
                </a:solidFill>
              </a:rPr>
              <a:t> заявки</a:t>
            </a:r>
            <a:r>
              <a:rPr lang="uk-UA" sz="2400" dirty="0" smtClean="0"/>
              <a:t> </a:t>
            </a:r>
            <a:r>
              <a:rPr lang="uk-UA" sz="2400" dirty="0" err="1" smtClean="0"/>
              <a:t>Erasmus+</a:t>
            </a:r>
            <a:r>
              <a:rPr lang="uk-UA" sz="2400" dirty="0" smtClean="0"/>
              <a:t> CBHE EcoSTEAM4all (</a:t>
            </a:r>
            <a:r>
              <a:rPr lang="uk-UA" sz="2400" dirty="0" err="1" smtClean="0"/>
              <a:t>Proposal</a:t>
            </a:r>
            <a:r>
              <a:rPr lang="uk-UA" sz="2400" dirty="0" smtClean="0"/>
              <a:t> № 101323491) у складі міжнародного консорціуму.</a:t>
            </a:r>
            <a:endParaRPr lang="uk-UA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844824"/>
          <a:ext cx="8820471" cy="4470496"/>
        </p:xfrm>
        <a:graphic>
          <a:graphicData uri="http://schemas.openxmlformats.org/drawingml/2006/table">
            <a:tbl>
              <a:tblPr firstRow="1" bandRow="1"/>
              <a:tblGrid>
                <a:gridCol w="1717408"/>
                <a:gridCol w="1950841"/>
                <a:gridCol w="1684344"/>
                <a:gridCol w="1632183"/>
                <a:gridCol w="1835695"/>
              </a:tblGrid>
              <a:tr h="1512168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ЗАГАЛЬНА КІЛЬКІСТЬ СТУДЕНТСЬКИХ СТАТЕЙ/ТЕЗ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У НАУКОВИХ КОНФЕРЕНЦІЯХ, СЕМІНАРАХ  та </a:t>
                      </a:r>
                      <a:r>
                        <a:rPr lang="ru-RU" sz="2800" b="1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ін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за </a:t>
                      </a:r>
                      <a:r>
                        <a:rPr lang="uk-UA" sz="2800" b="1" u="sng" dirty="0" smtClean="0">
                          <a:solidFill>
                            <a:schemeClr val="bg1"/>
                          </a:solidFill>
                          <a:latin typeface="+mj-lt"/>
                        </a:rPr>
                        <a:t>2025-2026 </a:t>
                      </a:r>
                      <a:r>
                        <a:rPr lang="uk-UA" sz="2800" b="1" u="sng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н.р</a:t>
                      </a:r>
                      <a:r>
                        <a:rPr lang="uk-UA" sz="2800" b="1" u="sng" dirty="0" smtClean="0">
                          <a:solidFill>
                            <a:schemeClr val="bg1"/>
                          </a:solidFill>
                          <a:latin typeface="+mj-lt"/>
                        </a:rPr>
                        <a:t>.</a:t>
                      </a:r>
                      <a:r>
                        <a:rPr lang="uk-UA" sz="2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endParaRPr lang="uk-UA" sz="2400" b="1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82358"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latin typeface="+mj-lt"/>
                      </a:endParaRPr>
                    </a:p>
                    <a:p>
                      <a:pPr algn="ctr"/>
                      <a:r>
                        <a:rPr lang="uk-UA" sz="1800" b="1" dirty="0" smtClean="0">
                          <a:latin typeface="+mj-lt"/>
                        </a:rPr>
                        <a:t>МІЖНАРОДНІ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+mj-lt"/>
                      </a:endParaRPr>
                    </a:p>
                    <a:p>
                      <a:pPr algn="ctr"/>
                      <a:r>
                        <a:rPr lang="uk-UA" sz="2000" b="1" dirty="0" smtClean="0">
                          <a:latin typeface="+mj-lt"/>
                        </a:rPr>
                        <a:t>ВСЕУКРАЇНСЬКІ</a:t>
                      </a:r>
                    </a:p>
                    <a:p>
                      <a:pPr algn="ctr"/>
                      <a:endParaRPr lang="ru-RU" sz="24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РЕГІОНАЛЬНІ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ФАХОВІ / ПЕРІОДИЧНІ ВИДАННЯ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+mj-lt"/>
                      </a:endParaRPr>
                    </a:p>
                    <a:p>
                      <a:pPr algn="ctr"/>
                      <a:r>
                        <a:rPr lang="uk-UA" sz="2000" b="1" dirty="0" smtClean="0">
                          <a:latin typeface="+mj-lt"/>
                        </a:rPr>
                        <a:t>АКАДЕМІЧНІ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latin typeface="+mj-lt"/>
                        </a:rPr>
                        <a:t> </a:t>
                      </a: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та ін.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63768">
                <a:tc>
                  <a:txBody>
                    <a:bodyPr/>
                    <a:lstStyle/>
                    <a:p>
                      <a:pPr algn="ctr"/>
                      <a:r>
                        <a:rPr lang="ru-RU" sz="3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31</a:t>
                      </a:r>
                      <a:endParaRPr lang="ru-RU" sz="32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71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32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3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32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86279">
                <a:tc gridSpan="5">
                  <a:txBody>
                    <a:bodyPr/>
                    <a:lstStyle/>
                    <a:p>
                      <a:pPr algn="ctr"/>
                      <a:endParaRPr lang="uk-UA" sz="20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uk-UA" sz="3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Всього: 274</a:t>
                      </a:r>
                    </a:p>
                    <a:p>
                      <a:pPr algn="ctr"/>
                      <a:endParaRPr lang="ru-RU" sz="1200" b="1" u="sng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Google Shape;229;p15"/>
          <p:cNvSpPr txBox="1">
            <a:spLocks noGrp="1"/>
          </p:cNvSpPr>
          <p:nvPr>
            <p:ph type="title"/>
          </p:nvPr>
        </p:nvSpPr>
        <p:spPr>
          <a:xfrm>
            <a:off x="144016" y="332656"/>
            <a:ext cx="8892480" cy="1440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РЕЗУЛЬТАТИ СТУДЕНТСЬКОЇ </a:t>
            </a:r>
            <a:b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</a:b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НАУКОВО-ДОСЛІДНОЇ РОБОТИ</a:t>
            </a:r>
            <a:endParaRPr kumimoji="0" lang="uk-UA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b="4851"/>
          <a:stretch>
            <a:fillRect/>
          </a:stretch>
        </p:blipFill>
        <p:spPr bwMode="auto">
          <a:xfrm>
            <a:off x="0" y="0"/>
            <a:ext cx="49018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8032" y="1008906"/>
          <a:ext cx="8676456" cy="4724350"/>
        </p:xfrm>
        <a:graphic>
          <a:graphicData uri="http://schemas.openxmlformats.org/drawingml/2006/table">
            <a:tbl>
              <a:tblPr firstRow="1" bandRow="1"/>
              <a:tblGrid>
                <a:gridCol w="4062160"/>
                <a:gridCol w="4614296"/>
              </a:tblGrid>
              <a:tr h="177034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>
                          <a:solidFill>
                            <a:schemeClr val="tx1"/>
                          </a:solidFill>
                        </a:rPr>
                        <a:t>УЧАСТЬ ЗДОБУВАЧІВ ВИЩОЇ ОСВІТИ  У МИСТЕЦЬКИХ КОНКУРСАХ, ФЕСТИВАЛЯХ</a:t>
                      </a:r>
                      <a:endParaRPr lang="uk-UA" sz="20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372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МІЖНАРОДНІ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ВСЕУКРАЇНСЬКІ</a:t>
                      </a: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32390">
                <a:tc>
                  <a:txBody>
                    <a:bodyPr/>
                    <a:lstStyle/>
                    <a:p>
                      <a:pPr algn="ctr"/>
                      <a:r>
                        <a:rPr lang="ru-RU" sz="36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36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284370">
                <a:tc gridSpan="2">
                  <a:txBody>
                    <a:bodyPr/>
                    <a:lstStyle/>
                    <a:p>
                      <a:pPr algn="ctr"/>
                      <a:endParaRPr lang="uk-UA" sz="20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uk-UA" sz="3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Всього: 8</a:t>
                      </a:r>
                    </a:p>
                    <a:p>
                      <a:pPr algn="ctr"/>
                      <a:endParaRPr lang="ru-RU" sz="1200" b="1" u="sng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3807038"/>
            <a:ext cx="5040560" cy="286232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2000" b="1" dirty="0" smtClean="0"/>
              <a:t>МАЦЮК ГАННА</a:t>
            </a:r>
            <a:r>
              <a:rPr lang="uk-UA" sz="2000" dirty="0" smtClean="0"/>
              <a:t>, здобувачка першого (бакалаврського) рівня вищої освіти здобула </a:t>
            </a:r>
            <a:r>
              <a:rPr lang="uk-UA" sz="2000" b="1" dirty="0" smtClean="0"/>
              <a:t>Диплом</a:t>
            </a:r>
            <a:r>
              <a:rPr lang="uk-UA" sz="2000" dirty="0" smtClean="0"/>
              <a:t> учасника </a:t>
            </a:r>
            <a:r>
              <a:rPr lang="uk-UA" sz="2000" b="1" dirty="0" smtClean="0"/>
              <a:t>Всеукраїнського конкурсу творчих проєктів до Міжнародного дня рідної мови. </a:t>
            </a:r>
          </a:p>
          <a:p>
            <a:r>
              <a:rPr lang="uk-UA" sz="2000" dirty="0" smtClean="0"/>
              <a:t>Науковий супровід здійснювала: </a:t>
            </a:r>
          </a:p>
          <a:p>
            <a:r>
              <a:rPr lang="uk-UA" sz="2000" b="1" dirty="0" smtClean="0"/>
              <a:t>ВОЛЯНЮК Інна Оверківна</a:t>
            </a:r>
            <a:r>
              <a:rPr lang="uk-UA" sz="2000" dirty="0" smtClean="0"/>
              <a:t>, доцент кафедри української мови і літератури та методик  їх навчання, к. філол. н., доцент. </a:t>
            </a:r>
            <a:endParaRPr lang="uk-UA" sz="2400" dirty="0"/>
          </a:p>
        </p:txBody>
      </p:sp>
      <p:pic>
        <p:nvPicPr>
          <p:cNvPr id="4" name="Picture 2" descr="Немає опису світлини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4088" cy="3567328"/>
          </a:xfrm>
          <a:prstGeom prst="rect">
            <a:avLst/>
          </a:prstGeom>
          <a:noFill/>
        </p:spPr>
      </p:pic>
      <p:pic>
        <p:nvPicPr>
          <p:cNvPr id="2052" name="Picture 4" descr="Немає опису світлин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348880"/>
            <a:ext cx="1152128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0"/>
            <a:ext cx="4427984" cy="1484784"/>
          </a:xfrm>
          <a:solidFill>
            <a:srgbClr val="902846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+mn-lt"/>
              </a:rPr>
              <a:t>КОНКУРСИ</a:t>
            </a:r>
            <a:endParaRPr lang="uk-UA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 descr="D:\НАУКОВА 2025-2026н.р\ЗВІТ НАУКА\Диплом Мацюк Ганна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9102" y="1484784"/>
            <a:ext cx="3839402" cy="5324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60648"/>
            <a:ext cx="8712968" cy="13681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Roboto Condensed" charset="0"/>
              <a:cs typeface="Roboto Condensed"/>
              <a:sym typeface="Roboto Condensed"/>
            </a:endParaRPr>
          </a:p>
          <a:p>
            <a:pPr algn="ctr"/>
            <a:r>
              <a:rPr lang="uk-UA" sz="3200" b="1" i="1" dirty="0" smtClean="0">
                <a:solidFill>
                  <a:schemeClr val="bg1"/>
                </a:solidFill>
              </a:rPr>
              <a:t>ЗДОБУТТЯ НАУКОВОГО СТУПЕНЯ  </a:t>
            </a:r>
          </a:p>
          <a:p>
            <a:pPr algn="ctr"/>
            <a:r>
              <a:rPr lang="uk-UA" sz="3200" b="1" i="1" dirty="0" smtClean="0">
                <a:solidFill>
                  <a:schemeClr val="bg1"/>
                </a:solidFill>
              </a:rPr>
              <a:t>ДОКТОРА НАУК </a:t>
            </a:r>
            <a:endParaRPr lang="ru-RU" sz="32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4000" b="1" dirty="0" smtClean="0"/>
          </a:p>
        </p:txBody>
      </p:sp>
      <p:pic>
        <p:nvPicPr>
          <p:cNvPr id="58372" name="Picture 4" descr="Професор, доктор юридичних наук, завкафедри: у виші Львова викрили псевдонауковця, який отримав 700 тис грн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48261" r="2275"/>
          <a:stretch>
            <a:fillRect/>
          </a:stretch>
        </p:blipFill>
        <p:spPr bwMode="auto">
          <a:xfrm>
            <a:off x="0" y="2204864"/>
            <a:ext cx="2915816" cy="3436189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2051720" y="1916832"/>
            <a:ext cx="70922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28600">
              <a:buClr>
                <a:schemeClr val="accent4"/>
              </a:buClr>
              <a:buSzPts val="1300"/>
              <a:defRPr/>
            </a:pPr>
            <a:r>
              <a:rPr lang="uk-UA" sz="2600" b="1" kern="0" dirty="0" smtClean="0">
                <a:solidFill>
                  <a:schemeClr val="dk1"/>
                </a:solidFill>
                <a:ea typeface="Roboto Condensed Light"/>
                <a:cs typeface="Roboto Condensed Light"/>
                <a:sym typeface="Roboto Condensed Light"/>
              </a:rPr>
              <a:t>  БАНАХ ВОЛОДИМИР ІГОРОВИЧ,</a:t>
            </a:r>
          </a:p>
          <a:p>
            <a:pPr marL="457200" lvl="0" indent="-228600">
              <a:buClr>
                <a:schemeClr val="accent4"/>
              </a:buClr>
              <a:buSzPts val="1300"/>
              <a:defRPr/>
            </a:pPr>
            <a:r>
              <a:rPr lang="uk-UA" sz="2600" b="1" kern="0" dirty="0" smtClean="0">
                <a:solidFill>
                  <a:schemeClr val="dk1"/>
                </a:solidFill>
                <a:ea typeface="Roboto Condensed Light"/>
                <a:cs typeface="Roboto Condensed Light"/>
                <a:sym typeface="Roboto Condensed Light"/>
              </a:rPr>
              <a:t>  доктор наук з фізичного виховання та спорту</a:t>
            </a:r>
            <a:endParaRPr lang="ru-RU" sz="2600" b="1" kern="0" dirty="0" smtClean="0">
              <a:solidFill>
                <a:schemeClr val="dk1"/>
              </a:solidFill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228600">
              <a:buClr>
                <a:schemeClr val="accent4"/>
              </a:buClr>
              <a:buSzPts val="1300"/>
              <a:defRPr/>
            </a:pPr>
            <a:r>
              <a:rPr lang="uk-UA" sz="2600" b="1" kern="0" dirty="0" smtClean="0">
                <a:ea typeface="Roboto Condensed Light"/>
                <a:cs typeface="Roboto Condensed Light"/>
                <a:sym typeface="Roboto Condensed Light"/>
              </a:rPr>
              <a:t>   Спеціалізована вчена рада </a:t>
            </a:r>
            <a:r>
              <a:rPr lang="ru-RU" sz="2600" b="1" dirty="0" smtClean="0"/>
              <a:t>Д 32.051.04 </a:t>
            </a:r>
            <a:r>
              <a:rPr lang="uk-UA" sz="2600" b="1" kern="0" dirty="0" smtClean="0">
                <a:ea typeface="Roboto Condensed Light"/>
                <a:cs typeface="Roboto Condensed Light"/>
                <a:sym typeface="Roboto Condensed Light"/>
              </a:rPr>
              <a:t>Волинського національного університету імені Лесі Українки, </a:t>
            </a:r>
          </a:p>
          <a:p>
            <a:pPr marL="457200" lvl="0" indent="-228600">
              <a:buClr>
                <a:schemeClr val="accent4"/>
              </a:buClr>
              <a:buSzPts val="1300"/>
              <a:defRPr/>
            </a:pPr>
            <a:r>
              <a:rPr lang="uk-UA" sz="2600" kern="0" dirty="0" smtClean="0">
                <a:ea typeface="Roboto Condensed Light"/>
                <a:cs typeface="Roboto Condensed Light"/>
                <a:sym typeface="Roboto Condensed Light"/>
              </a:rPr>
              <a:t>   Спеціальність: </a:t>
            </a:r>
            <a:r>
              <a:rPr lang="ru-RU" sz="2600" dirty="0" smtClean="0"/>
              <a:t>24.00.02 – </a:t>
            </a:r>
            <a:r>
              <a:rPr lang="ru-RU" sz="2600" dirty="0" err="1" smtClean="0"/>
              <a:t>фізична</a:t>
            </a:r>
            <a:r>
              <a:rPr lang="ru-RU" sz="2600" dirty="0" smtClean="0"/>
              <a:t> культура, </a:t>
            </a:r>
            <a:r>
              <a:rPr lang="ru-RU" sz="2600" dirty="0" err="1" smtClean="0"/>
              <a:t>фізичне</a:t>
            </a:r>
            <a:r>
              <a:rPr lang="ru-RU" sz="2600" dirty="0" smtClean="0"/>
              <a:t> </a:t>
            </a:r>
            <a:r>
              <a:rPr lang="ru-RU" sz="2600" dirty="0" err="1" smtClean="0"/>
              <a:t>виховання</a:t>
            </a:r>
            <a:r>
              <a:rPr lang="ru-RU" sz="2600" dirty="0" smtClean="0"/>
              <a:t> </a:t>
            </a:r>
            <a:r>
              <a:rPr lang="ru-RU" sz="2600" dirty="0" err="1" smtClean="0"/>
              <a:t>різних</a:t>
            </a:r>
            <a:r>
              <a:rPr lang="ru-RU" sz="2600" dirty="0" smtClean="0"/>
              <a:t> </a:t>
            </a:r>
            <a:r>
              <a:rPr lang="ru-RU" sz="2600" dirty="0" err="1" smtClean="0"/>
              <a:t>груп</a:t>
            </a:r>
            <a:r>
              <a:rPr lang="ru-RU" sz="2600" dirty="0" smtClean="0"/>
              <a:t> </a:t>
            </a:r>
            <a:r>
              <a:rPr lang="ru-RU" sz="2600" dirty="0" err="1" smtClean="0"/>
              <a:t>населення</a:t>
            </a:r>
            <a:endParaRPr lang="uk-UA" sz="2600" b="1" i="1" kern="0" dirty="0" smtClean="0"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228600">
              <a:buClr>
                <a:schemeClr val="accent4"/>
              </a:buClr>
              <a:buSzPts val="1300"/>
              <a:defRPr/>
            </a:pPr>
            <a:r>
              <a:rPr lang="ru-RU" sz="2600" b="1" kern="0" dirty="0" smtClean="0">
                <a:ea typeface="Roboto Condensed Light"/>
                <a:cs typeface="Roboto Condensed Light"/>
                <a:sym typeface="Roboto Condensed Light"/>
              </a:rPr>
              <a:t>  «</a:t>
            </a:r>
            <a:r>
              <a:rPr lang="ru-RU" sz="2600" b="1" kern="0" dirty="0" err="1" smtClean="0">
                <a:ea typeface="Roboto Condensed Light"/>
                <a:cs typeface="Roboto Condensed Light"/>
                <a:sym typeface="Roboto Condensed Light"/>
              </a:rPr>
              <a:t>Теоретико-методичні</a:t>
            </a:r>
            <a:r>
              <a:rPr lang="ru-RU" sz="2600" b="1" kern="0" dirty="0" smtClean="0">
                <a:ea typeface="Roboto Condensed Light"/>
                <a:cs typeface="Roboto Condensed Light"/>
                <a:sym typeface="Roboto Condensed Light"/>
              </a:rPr>
              <a:t> засади </a:t>
            </a:r>
            <a:r>
              <a:rPr lang="ru-RU" sz="2600" b="1" kern="0" dirty="0" err="1" smtClean="0">
                <a:ea typeface="Roboto Condensed Light"/>
                <a:cs typeface="Roboto Condensed Light"/>
                <a:sym typeface="Roboto Condensed Light"/>
              </a:rPr>
              <a:t>персоналізації</a:t>
            </a:r>
            <a:r>
              <a:rPr lang="ru-RU" sz="2600" b="1" kern="0" dirty="0" smtClean="0"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ru-RU" sz="2600" b="1" kern="0" dirty="0" err="1" smtClean="0">
                <a:ea typeface="Roboto Condensed Light"/>
                <a:cs typeface="Roboto Condensed Light"/>
                <a:sym typeface="Roboto Condensed Light"/>
              </a:rPr>
              <a:t>фізичного</a:t>
            </a:r>
            <a:r>
              <a:rPr lang="ru-RU" sz="2600" b="1" kern="0" dirty="0" smtClean="0"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ru-RU" sz="2600" b="1" kern="0" dirty="0" err="1" smtClean="0">
                <a:ea typeface="Roboto Condensed Light"/>
                <a:cs typeface="Roboto Condensed Light"/>
                <a:sym typeface="Roboto Condensed Light"/>
              </a:rPr>
              <a:t>виховання</a:t>
            </a:r>
            <a:r>
              <a:rPr lang="ru-RU" sz="2600" b="1" kern="0" dirty="0" smtClean="0"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ru-RU" sz="2600" b="1" kern="0" dirty="0" err="1" smtClean="0">
                <a:ea typeface="Roboto Condensed Light"/>
                <a:cs typeface="Roboto Condensed Light"/>
                <a:sym typeface="Roboto Condensed Light"/>
              </a:rPr>
              <a:t>здобувачів</a:t>
            </a:r>
            <a:r>
              <a:rPr lang="ru-RU" sz="2600" b="1" kern="0" dirty="0" smtClean="0"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ru-RU" sz="2600" b="1" kern="0" dirty="0" err="1" smtClean="0">
                <a:ea typeface="Roboto Condensed Light"/>
                <a:cs typeface="Roboto Condensed Light"/>
                <a:sym typeface="Roboto Condensed Light"/>
              </a:rPr>
              <a:t>вищої</a:t>
            </a:r>
            <a:r>
              <a:rPr lang="ru-RU" sz="2600" b="1" kern="0" dirty="0" smtClean="0"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ru-RU" sz="2600" b="1" kern="0" dirty="0" err="1" smtClean="0">
                <a:ea typeface="Roboto Condensed Light"/>
                <a:cs typeface="Roboto Condensed Light"/>
                <a:sym typeface="Roboto Condensed Light"/>
              </a:rPr>
              <a:t>освіти</a:t>
            </a:r>
            <a:r>
              <a:rPr lang="ru-RU" sz="2600" b="1" kern="0" dirty="0" smtClean="0">
                <a:ea typeface="Roboto Condensed Light"/>
                <a:cs typeface="Roboto Condensed Light"/>
                <a:sym typeface="Roboto Condensed Light"/>
              </a:rPr>
              <a:t>»</a:t>
            </a:r>
            <a:endParaRPr lang="uk-UA" sz="2600" b="1" kern="0" dirty="0" smtClean="0"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228600">
              <a:buClr>
                <a:schemeClr val="accent4"/>
              </a:buClr>
              <a:buSzPts val="1300"/>
              <a:defRPr/>
            </a:pPr>
            <a:endParaRPr lang="uk-UA" sz="2400" b="1" i="1" kern="0" dirty="0" smtClean="0">
              <a:solidFill>
                <a:srgbClr val="FF0000"/>
              </a:solidFill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52128"/>
          </a:xfr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/>
            </a:r>
            <a:b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ВСЕУКРАЇНСЬКА СТУДЕНТСЬКА ОЛІМПІАДА </a:t>
            </a:r>
            <a:b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r>
              <a:rPr lang="uk-UA" sz="3100" b="1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з навчальних дисциплін і спеціальностей 2025-2026 н.р. </a:t>
            </a:r>
            <a:r>
              <a:rPr lang="uk-UA" sz="3600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/>
            </a:r>
            <a:br>
              <a:rPr lang="uk-UA" sz="3600" noProof="1" smtClean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endParaRPr lang="uk-UA" sz="2000" b="1" i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4" y="1328176"/>
          <a:ext cx="8892479" cy="5269176"/>
        </p:xfrm>
        <a:graphic>
          <a:graphicData uri="http://schemas.openxmlformats.org/drawingml/2006/table">
            <a:tbl>
              <a:tblPr/>
              <a:tblGrid>
                <a:gridCol w="4140774"/>
                <a:gridCol w="1086104"/>
                <a:gridCol w="1221867"/>
                <a:gridCol w="1221867"/>
                <a:gridCol w="1221867"/>
              </a:tblGrid>
              <a:tr h="4320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Спеціальність/навчальна дисципліна</a:t>
                      </a:r>
                      <a:endParaRPr lang="uk-UA" sz="1400" b="1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900" b="1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І місце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900" b="1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ІІ місце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900" b="1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ІІІ місце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Всього учасників 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ЕКОЛОГІЯ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–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БІОЛОГІЯ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–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ПЕДАГОГІКА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20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ДОШКІЛЬНА ОСВІТА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10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ПОЧАТКОВА ОСВІТА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ІНФОРМАЦІЙНІ ТЕХНОЛОГІЇ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ПСИХОЛОГІЯ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14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СОЦІАЛЬНА РОБОТА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32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ТРУДОВЕ НАВЧАННЯ ТА ТЕХНОЛОГІЇ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+mj-lt"/>
                          <a:ea typeface="Calibri"/>
                          <a:cs typeface="Times New Roman"/>
                        </a:rPr>
                        <a:t>ІНОЗЕМНА МОВА (АНГЛІЙСЬКА)</a:t>
                      </a:r>
                      <a:endParaRPr lang="uk-UA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uk-UA" sz="1400" b="1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14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ІСТОРІЯ УКРАЇНИ 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–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6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УКРАЇНСЬКА МОВА 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55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F3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–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6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latin typeface="+mj-lt"/>
                          <a:ea typeface="Calibri"/>
                          <a:cs typeface="Times New Roman"/>
                        </a:rPr>
                        <a:t>ВСЬОГО</a:t>
                      </a: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: 52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19</a:t>
                      </a:r>
                      <a:endParaRPr lang="uk-UA" sz="24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10</a:t>
                      </a:r>
                      <a:endParaRPr lang="uk-UA" sz="24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156</a:t>
                      </a:r>
                      <a:endParaRPr lang="uk-UA" sz="2400" b="1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6561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  <a:t>РЕЙТИНГОВЕ ОЦІНЮВАННЯ ДІЯЛЬНОСТІ </a:t>
            </a:r>
            <a:b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  <a:t>НАУКОВО-ПЕДАГОГІЧНИХ ПРАЦІВНИКІВ АКАДЕМІЇ</a:t>
            </a:r>
            <a:b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  <a:t>за 2025-2026 навчальний рік </a:t>
            </a:r>
            <a:b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100" b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endParaRPr lang="uk-UA" sz="31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556792"/>
            <a:ext cx="6336704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 l="3322" t="10777" r="40179" b="22982"/>
          <a:stretch>
            <a:fillRect/>
          </a:stretch>
        </p:blipFill>
        <p:spPr bwMode="auto">
          <a:xfrm>
            <a:off x="288032" y="1772816"/>
            <a:ext cx="730830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РЕЙТИНГОВА ОЦІНКА РОБОТИ ВИКЛАДАЧА - Методкабінет ВСП Горохівський фаховий  коледж ЛНУП"/>
          <p:cNvPicPr/>
          <p:nvPr/>
        </p:nvPicPr>
        <p:blipFill>
          <a:blip r:embed="rId3" cstate="print"/>
          <a:srcRect l="9938" r="11802"/>
          <a:stretch>
            <a:fillRect/>
          </a:stretch>
        </p:blipFill>
        <p:spPr bwMode="auto">
          <a:xfrm>
            <a:off x="5436096" y="3284984"/>
            <a:ext cx="34918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Кременецька обласна гуманітарно-педагогічна академія ім. Тараса Шевченка"/>
          <p:cNvPicPr>
            <a:picLocks noChangeAspect="1" noChangeArrowheads="1"/>
          </p:cNvPicPr>
          <p:nvPr/>
        </p:nvPicPr>
        <p:blipFill>
          <a:blip r:embed="rId4" cstate="print"/>
          <a:srcRect r="60337"/>
          <a:stretch>
            <a:fillRect/>
          </a:stretch>
        </p:blipFill>
        <p:spPr bwMode="auto">
          <a:xfrm>
            <a:off x="1475656" y="1844824"/>
            <a:ext cx="734409" cy="648072"/>
          </a:xfrm>
          <a:prstGeom prst="rect">
            <a:avLst/>
          </a:prstGeom>
          <a:noFill/>
        </p:spPr>
      </p:pic>
      <p:pic>
        <p:nvPicPr>
          <p:cNvPr id="16" name="Рисунок 15"/>
          <p:cNvPicPr/>
          <p:nvPr/>
        </p:nvPicPr>
        <p:blipFill>
          <a:blip r:embed="rId2" cstate="print"/>
          <a:srcRect l="21866" t="65111" r="61687" b="28900"/>
          <a:stretch>
            <a:fillRect/>
          </a:stretch>
        </p:blipFill>
        <p:spPr bwMode="auto">
          <a:xfrm>
            <a:off x="251520" y="2564904"/>
            <a:ext cx="4104456" cy="10801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8" name="Соединительная линия уступом 17"/>
          <p:cNvCxnSpPr/>
          <p:nvPr/>
        </p:nvCxnSpPr>
        <p:spPr>
          <a:xfrm rot="16200000" flipV="1">
            <a:off x="2807804" y="3969060"/>
            <a:ext cx="2304256" cy="1224136"/>
          </a:xfrm>
          <a:prstGeom prst="bentConnector3">
            <a:avLst>
              <a:gd name="adj1" fmla="val 84129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27384"/>
            <a:ext cx="9144000" cy="16927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ТОП-20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РЕЙТИНГОВЕ ОЦІНЮВАННЯ ДІЯЛЬНОСТІ 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НАУКОВО-ПЕДАГОГІЧНИХ</a:t>
            </a: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ПРАЦІВНИКІВ АКАДЕМІЇ </a:t>
            </a:r>
            <a:b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 2025-2026 н. р.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772326"/>
          <a:ext cx="8929750" cy="492917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80796"/>
                <a:gridCol w="4315748"/>
                <a:gridCol w="2304256"/>
                <a:gridCol w="1728950"/>
              </a:tblGrid>
              <a:tr h="4965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dirty="0" smtClean="0"/>
                        <a:t>№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dirty="0" smtClean="0"/>
                        <a:t>з/п</a:t>
                      </a:r>
                      <a:endParaRPr lang="uk-UA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700" u="none" strike="noStrike" cap="none" dirty="0" smtClean="0"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u="none" strike="noStrike" cap="none" dirty="0" smtClean="0">
                          <a:sym typeface="Arial"/>
                        </a:rPr>
                        <a:t>ПРІЗВИЩЕ, ІМ</a:t>
                      </a:r>
                      <a:r>
                        <a:rPr lang="ru-RU" sz="1600" u="none" strike="noStrike" cap="none" dirty="0" smtClean="0">
                          <a:sym typeface="Arial"/>
                        </a:rPr>
                        <a:t>’</a:t>
                      </a:r>
                      <a:r>
                        <a:rPr lang="uk-UA" sz="1600" u="none" strike="noStrike" cap="none" dirty="0" smtClean="0">
                          <a:sym typeface="Arial"/>
                        </a:rPr>
                        <a:t>Я, ПО БАТЬКОВІ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u="none" strike="noStrike" cap="none" dirty="0" smtClean="0">
                          <a:sym typeface="Arial"/>
                        </a:rPr>
                        <a:t>НАУКОВО-ПЕДАГОГІЧНОГО ПРАЦІВНИКА</a:t>
                      </a:r>
                      <a:endParaRPr lang="uk-UA" sz="16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u="none" strike="noStrike" cap="none" dirty="0" smtClean="0">
                          <a:sym typeface="Arial"/>
                        </a:rPr>
                        <a:t>НАУКОВИЙ СТУПІНЬ,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u="none" strike="noStrike" cap="none" dirty="0" smtClean="0">
                          <a:sym typeface="Arial"/>
                        </a:rPr>
                        <a:t>ВЧЕНЕ ЗВАННЯ</a:t>
                      </a:r>
                      <a:endParaRPr lang="uk-UA" sz="16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kern="1200" dirty="0" smtClean="0"/>
                        <a:t>Загальна </a:t>
                      </a:r>
                      <a:r>
                        <a:rPr lang="uk-UA" sz="1800" kern="1200" dirty="0" err="1" smtClean="0"/>
                        <a:t>к-ть</a:t>
                      </a:r>
                      <a:r>
                        <a:rPr lang="uk-UA" sz="1800" kern="1200" dirty="0" smtClean="0"/>
                        <a:t> вартісних балів</a:t>
                      </a:r>
                      <a:endParaRPr lang="uk-UA" sz="1400" b="1" i="0" u="none" strike="noStrike" kern="1200" cap="none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9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БЕНЕРА Валентина Єфремівна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пед.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7773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2.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ПАШЕЧКО Михайло Іванович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т.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7760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3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3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КРАТКО Ольга Вікторівна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і. н.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доцент</a:t>
                      </a:r>
                      <a:endParaRPr lang="uk-UA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6853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6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4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ГОЛОВАТЮК Людмила Михайлівна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6707,5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6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5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ГУРАЛЬНА Світлана Степанівна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</a:t>
                      </a:r>
                      <a:r>
                        <a:rPr lang="uk-UA" sz="16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мист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6239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6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ОНИЩУК Ірина Анатоліївна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пед. н.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професор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6144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3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/>
                        <a:t>7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ТРИГУБА Олена Василівна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с.-г.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5659,5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/>
                        <a:t>8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НАЗАРЕЦЬ Віталій Миколайович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філол.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5400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9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/>
                        <a:t>9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СКАКАЛЬСЬКА Ірина Богданівна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і.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5345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7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/>
                        <a:t>10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КУРАЧ</a:t>
                      </a: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Микола Станіславович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пед.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4955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81680"/>
            <a:ext cx="9144000" cy="16927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ТОП-20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РЕЙТИНГОВЕ ОЦІНЮВАННЯ  ДІЯЛЬНОСТІ 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НАУКОВО-ПЕДАГОГІЧНИХ</a:t>
            </a: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ПРАЦІВНИКІВ АКАДЕМІЇ </a:t>
            </a:r>
            <a:b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 2025-2026 н. р.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572720"/>
          <a:ext cx="8929750" cy="53126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80796"/>
                <a:gridCol w="4531772"/>
                <a:gridCol w="2088232"/>
                <a:gridCol w="1728950"/>
              </a:tblGrid>
              <a:tr h="4965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dirty="0" smtClean="0"/>
                        <a:t>№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dirty="0" smtClean="0"/>
                        <a:t>з/п</a:t>
                      </a:r>
                      <a:endParaRPr lang="uk-UA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700" u="none" strike="noStrike" cap="none" dirty="0" smtClean="0"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u="none" strike="noStrike" cap="none" dirty="0" smtClean="0">
                          <a:sym typeface="Arial"/>
                        </a:rPr>
                        <a:t>ПРІЗВИЩЕ, ІМ</a:t>
                      </a:r>
                      <a:r>
                        <a:rPr lang="ru-RU" sz="1600" u="none" strike="noStrike" cap="none" dirty="0" smtClean="0">
                          <a:sym typeface="Arial"/>
                        </a:rPr>
                        <a:t>’</a:t>
                      </a:r>
                      <a:r>
                        <a:rPr lang="uk-UA" sz="1600" u="none" strike="noStrike" cap="none" dirty="0" smtClean="0">
                          <a:sym typeface="Arial"/>
                        </a:rPr>
                        <a:t>Я, ПО БАТЬКОВІ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u="none" strike="noStrike" cap="none" dirty="0" smtClean="0">
                          <a:sym typeface="Arial"/>
                        </a:rPr>
                        <a:t>НАУКОВО-ПЕДАГОГІЧНОГО ПРАЦІВНИКА</a:t>
                      </a:r>
                      <a:endParaRPr lang="uk-UA" sz="16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u="none" strike="noStrike" cap="none" dirty="0" smtClean="0">
                          <a:sym typeface="Arial"/>
                        </a:rPr>
                        <a:t>НАУКОВИЙ СТУПІНЬ,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u="none" strike="noStrike" cap="none" dirty="0" smtClean="0">
                          <a:sym typeface="Arial"/>
                        </a:rPr>
                        <a:t>ВЧЕНЕ ЗВАННЯ</a:t>
                      </a:r>
                      <a:endParaRPr lang="uk-UA" sz="16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kern="1200" dirty="0" smtClean="0"/>
                        <a:t>Загальна </a:t>
                      </a:r>
                      <a:r>
                        <a:rPr lang="uk-UA" sz="1800" kern="1200" dirty="0" err="1" smtClean="0"/>
                        <a:t>к-ть</a:t>
                      </a:r>
                      <a:r>
                        <a:rPr lang="uk-UA" sz="1800" kern="1200" dirty="0" smtClean="0"/>
                        <a:t> вартісних балів</a:t>
                      </a:r>
                      <a:endParaRPr lang="uk-UA" sz="1400" b="1" i="0" u="none" strike="noStrike" kern="1200" cap="none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9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11.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ЦІСАРУК Ірина Василівна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пед. н.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доцент</a:t>
                      </a:r>
                      <a:endParaRPr lang="uk-UA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4845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12.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ЯРОЩУК Маріанна Володимирівна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</a:t>
                      </a:r>
                      <a:r>
                        <a:rPr lang="uk-UA" sz="16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психол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4838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3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ЧИК Денис </a:t>
                      </a:r>
                      <a:r>
                        <a:rPr lang="uk-UA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Чабович</a:t>
                      </a:r>
                      <a:endParaRPr lang="uk-UA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філол.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4750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6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ГАЛАГАН Оксана Костянтинівна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4464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6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ШВЕЦЬ Оксана Вікторівна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4401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БАНАХ Володимир Ігорович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н. фіз. вих. та спорту,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4392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3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ФАСОЛЬКО Тетяна Степанівна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4335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ІЛЬЧУК Ліна Петрівна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3966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9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МИХАЛЮК Ілона Михайлівна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3879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7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uk-UA" sz="18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ЗАБЛОЦЬКИЙ Андрій Русланович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доктор філософії,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3862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27384"/>
            <a:ext cx="9144000" cy="16927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ТОП-20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РЕЙТИНГОВЕ ОЦІНЮВАННЯ ДІЯЛЬНОСТІ 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НАУКОВО-ПЕДАГОГІЧНИХ</a:t>
            </a: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ПРАЦІВНИКІВ АКАДЕМІЇ </a:t>
            </a:r>
            <a:b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 2025-2026 н. р. </a:t>
            </a:r>
            <a:r>
              <a:rPr kumimoji="0" lang="uk-UA" sz="2600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(із врахуванням % навантаження)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783183"/>
          <a:ext cx="8929750" cy="492917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80796"/>
                <a:gridCol w="4243740"/>
                <a:gridCol w="2016224"/>
                <a:gridCol w="2088990"/>
              </a:tblGrid>
              <a:tr h="4965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/>
                        <a:t>№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/>
                        <a:t>з/п</a:t>
                      </a:r>
                      <a:endParaRPr lang="uk-UA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700" b="1" u="none" strike="noStrike" cap="none" dirty="0" smtClean="0"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u="none" strike="noStrike" cap="none" dirty="0" smtClean="0">
                          <a:sym typeface="Arial"/>
                        </a:rPr>
                        <a:t>ПРІЗВИЩЕ, ІМ</a:t>
                      </a:r>
                      <a:r>
                        <a:rPr lang="ru-RU" sz="1600" b="1" u="none" strike="noStrike" cap="none" dirty="0" smtClean="0">
                          <a:sym typeface="Arial"/>
                        </a:rPr>
                        <a:t>’</a:t>
                      </a:r>
                      <a:r>
                        <a:rPr lang="uk-UA" sz="1600" b="1" u="none" strike="noStrike" cap="none" dirty="0" smtClean="0">
                          <a:sym typeface="Arial"/>
                        </a:rPr>
                        <a:t>Я, ПО БАТЬКОВІ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u="none" strike="noStrike" cap="none" dirty="0" smtClean="0">
                          <a:sym typeface="Arial"/>
                        </a:rPr>
                        <a:t>НАУКОВО-ПЕДАГОГІЧНОГО ПРАЦІВНИКА</a:t>
                      </a:r>
                      <a:endParaRPr lang="uk-UA" sz="16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u="none" strike="noStrike" cap="none" dirty="0" smtClean="0">
                          <a:sym typeface="Arial"/>
                        </a:rPr>
                        <a:t>НАУКОВИЙ СТУПІНЬ,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u="none" strike="noStrike" cap="none" dirty="0" smtClean="0">
                          <a:sym typeface="Arial"/>
                        </a:rPr>
                        <a:t>ВЧЕНЕ ЗВАННЯ</a:t>
                      </a:r>
                      <a:endParaRPr lang="uk-UA" sz="16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900" b="1" u="none" strike="noStrike" cap="none" dirty="0" smtClean="0"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400" b="1" u="none" strike="noStrike" cap="none" dirty="0" smtClean="0">
                          <a:sym typeface="Arial"/>
                        </a:rPr>
                        <a:t>ОСТАТОЧНА  РЕЙТИНГОВА ОЦІНКА </a:t>
                      </a:r>
                      <a:endParaRPr lang="uk-UA" sz="14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9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ПАШЕЧКО Михайло Іванович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т.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24250 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/>
                        <a:t>2.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КУРАЧ</a:t>
                      </a: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Микола Станіславович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пед.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9910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3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/>
                        <a:t>3.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ГУРАЛЬНА Світлана Степанівна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</a:t>
                      </a:r>
                      <a:r>
                        <a:rPr lang="uk-UA" sz="16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мист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8318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6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/>
                        <a:t>4.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БОЖИК Микола Володимирович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7448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6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/>
                        <a:t>5.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БОДНАР Марія Богданівна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</a:t>
                      </a:r>
                      <a:r>
                        <a:rPr lang="uk-UA" sz="16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психол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7168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/>
                        <a:t>6.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КРАТКО Ольга Вікторівна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і. н.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доцент</a:t>
                      </a:r>
                      <a:endParaRPr lang="uk-UA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6853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3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/>
                        <a:t>7.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ГОЛОВАТЮК Людмила Михайлівна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6707,5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/>
                        <a:t>8.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ОМЕЛЬЧУК Олександр Васильович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6530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9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/>
                        <a:t>9.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НАЗАРЕЦЬ Віталій Миколайович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філол.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6506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57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/>
                        <a:t>10.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БЕНЕРА Валентина Єфремівна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пед.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5979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81680"/>
            <a:ext cx="9144000" cy="16927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ТОП-20</a:t>
            </a:r>
          </a:p>
          <a:p>
            <a:pPr lvl="0" fontAlgn="base">
              <a:spcAft>
                <a:spcPct val="0"/>
              </a:spcAft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РЕЙТИНГОВЕ ОЦІНЮВАННЯ ДІЯЛЬНОСТІ 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НАУКОВО-ПЕДАГОГІЧНИХ</a:t>
            </a: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ПРАЦІВНИКІВ АКАДЕМІЇ </a:t>
            </a:r>
            <a:b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 2025-2026 н. р. </a:t>
            </a:r>
            <a:r>
              <a:rPr lang="uk-UA" sz="2600" dirty="0">
                <a:ea typeface="Times New Roman" pitchFamily="18" charset="0"/>
                <a:cs typeface="Times New Roman" pitchFamily="18" charset="0"/>
              </a:rPr>
              <a:t>(із врахуванням % навантаження)</a:t>
            </a:r>
            <a:endParaRPr kumimoji="0" lang="uk-UA" sz="2600" b="1" i="0" u="none" strike="noStrike" cap="none" normalizeH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496" y="1700808"/>
          <a:ext cx="9036495" cy="507796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87739"/>
                <a:gridCol w="4513076"/>
                <a:gridCol w="2186063"/>
                <a:gridCol w="1749617"/>
              </a:tblGrid>
              <a:tr h="4965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/>
                        <a:t>№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1" dirty="0" smtClean="0"/>
                        <a:t>з/п</a:t>
                      </a:r>
                      <a:endParaRPr lang="uk-UA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700" b="1" u="none" strike="noStrike" cap="none" dirty="0" smtClean="0"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u="none" strike="noStrike" cap="none" dirty="0" smtClean="0">
                          <a:sym typeface="Arial"/>
                        </a:rPr>
                        <a:t>ПРІЗВИЩЕ, ІМ</a:t>
                      </a:r>
                      <a:r>
                        <a:rPr lang="ru-RU" sz="1600" b="1" u="none" strike="noStrike" cap="none" dirty="0" smtClean="0">
                          <a:sym typeface="Arial"/>
                        </a:rPr>
                        <a:t>’</a:t>
                      </a:r>
                      <a:r>
                        <a:rPr lang="uk-UA" sz="1600" b="1" u="none" strike="noStrike" cap="none" dirty="0" smtClean="0">
                          <a:sym typeface="Arial"/>
                        </a:rPr>
                        <a:t>Я, ПО БАТЬКОВІ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u="none" strike="noStrike" cap="none" dirty="0" smtClean="0">
                          <a:sym typeface="Arial"/>
                        </a:rPr>
                        <a:t>НАУКОВО-ПЕДАГОГІЧНОГО ПРАЦІВНИКА</a:t>
                      </a:r>
                      <a:endParaRPr lang="uk-UA" sz="16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u="none" strike="noStrike" cap="none" dirty="0" smtClean="0">
                          <a:sym typeface="Arial"/>
                        </a:rPr>
                        <a:t>НАУКОВИЙ СТУПІНЬ,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u="none" strike="noStrike" cap="none" dirty="0" smtClean="0">
                          <a:sym typeface="Arial"/>
                        </a:rPr>
                        <a:t>ВЧЕНЕ ЗВАННЯ</a:t>
                      </a:r>
                      <a:endParaRPr lang="uk-UA" sz="16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400" b="1" u="none" strike="noStrike" kern="1200" cap="none" dirty="0" smtClean="0">
                          <a:sym typeface="Arial"/>
                        </a:rPr>
                        <a:t>ОСТАТОЧНА  РЕЙТИНГОВА ОЦІНКА </a:t>
                      </a:r>
                      <a:endParaRPr lang="uk-UA" sz="1400" b="1" i="0" u="none" strike="noStrike" kern="1200" cap="none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9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11.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ТРИГУБА Олена Василівна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с.-г.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5659,5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12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ОНИЩУК Ірина Анатоліївна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пед. н.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професор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5585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3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13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СКАКАЛЬСЬКА Ірина Богданівна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і.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5345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6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14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СОЛЯР Лариса Віталіївна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пед.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5330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6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15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ЦІСАРУК Ірина Василівна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пед. н.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доцент</a:t>
                      </a:r>
                      <a:endParaRPr lang="uk-UA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4845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16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ЯРОЩУК Маріанна Володимирівна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</a:t>
                      </a:r>
                      <a:r>
                        <a:rPr lang="uk-UA" sz="16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психол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4838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3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/>
                        <a:t>17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ЧИК Денис </a:t>
                      </a:r>
                      <a:r>
                        <a:rPr lang="uk-UA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Чабович</a:t>
                      </a:r>
                      <a:endParaRPr lang="uk-UA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філол.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4750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/>
                        <a:t>18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МЕЛЬНИК Юлія Сергіївна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</a:t>
                      </a:r>
                      <a:r>
                        <a:rPr lang="uk-UA" sz="16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психол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4498 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9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/>
                        <a:t>19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ГАЛАГАН Оксана Костянтинівна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4464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57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/>
                        <a:t>20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БАНАХ Володимир Ігорович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н. фіз. вих. та спорту,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4392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РЕЙТИНГОВА ОЦІНКА РОБОТИ ВИКЛАДАЧА - Методкабінет ВСП Горохівський фаховий  коледж ЛНУП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 l="9938" r="11802"/>
          <a:stretch>
            <a:fillRect/>
          </a:stretch>
        </p:blipFill>
        <p:spPr bwMode="auto">
          <a:xfrm>
            <a:off x="6876256" y="1988840"/>
            <a:ext cx="223224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27384"/>
            <a:ext cx="9144000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Aft>
                <a:spcPct val="0"/>
              </a:spcAft>
            </a:pPr>
            <a: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ТОП-10</a:t>
            </a:r>
            <a:b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РЕЗУЛЬТАТИ РЕЙТИНГОВОГО ОЦІНЮВАННЯ </a:t>
            </a:r>
            <a:b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НАУКОВОЇ РОБОТИ  НПП АКАДЕМІЇ за 2025-2026 н. р.</a:t>
            </a:r>
            <a:endParaRPr kumimoji="0" lang="uk-UA" sz="260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2924944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БЕНЕРА Валентина Єфремівна,</a:t>
            </a:r>
          </a:p>
          <a:p>
            <a:r>
              <a:rPr lang="uk-UA" sz="1600" dirty="0" smtClean="0"/>
              <a:t>завідувач кафедри дошкільної та початкової освіти, д. пед. н., професор</a:t>
            </a:r>
            <a:endParaRPr lang="uk-UA" sz="1600" b="1" dirty="0" smtClean="0"/>
          </a:p>
        </p:txBody>
      </p:sp>
      <p:pic>
        <p:nvPicPr>
          <p:cNvPr id="54276" name="Picture 4" descr="ben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412776"/>
            <a:ext cx="1224136" cy="153448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9512" y="2924944"/>
            <a:ext cx="3672408" cy="1377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ПАШЕЧКО Михайло Іванович,</a:t>
            </a:r>
          </a:p>
          <a:p>
            <a:r>
              <a:rPr lang="uk-UA" sz="1600" dirty="0" smtClean="0"/>
              <a:t>професор кафедри інформаційних технологій та методики навчання інформатики, д. т. н., професор</a:t>
            </a:r>
          </a:p>
          <a:p>
            <a:pPr>
              <a:lnSpc>
                <a:spcPct val="115000"/>
              </a:lnSpc>
            </a:pPr>
            <a:endParaRPr lang="uk-UA" b="1" dirty="0" smtClean="0"/>
          </a:p>
        </p:txBody>
      </p:sp>
      <p:sp>
        <p:nvSpPr>
          <p:cNvPr id="9" name="Овал 8"/>
          <p:cNvSpPr/>
          <p:nvPr/>
        </p:nvSpPr>
        <p:spPr>
          <a:xfrm>
            <a:off x="1547664" y="2060848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/>
          </a:p>
          <a:p>
            <a:pPr algn="ctr"/>
            <a:r>
              <a:rPr lang="uk-UA" sz="3200" b="1" dirty="0" smtClean="0"/>
              <a:t>7773 </a:t>
            </a:r>
            <a:r>
              <a:rPr lang="uk-UA" sz="2000" b="1" dirty="0" smtClean="0"/>
              <a:t>бали</a:t>
            </a:r>
            <a:endParaRPr lang="uk-UA" sz="3200" b="1" dirty="0" smtClean="0"/>
          </a:p>
          <a:p>
            <a:pPr algn="ctr"/>
            <a:endParaRPr lang="uk-UA" dirty="0"/>
          </a:p>
        </p:txBody>
      </p:sp>
      <p:pic>
        <p:nvPicPr>
          <p:cNvPr id="54278" name="Picture 6" descr="Pashechk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1153513" cy="1512168"/>
          </a:xfrm>
          <a:prstGeom prst="rect">
            <a:avLst/>
          </a:prstGeom>
          <a:noFill/>
        </p:spPr>
      </p:pic>
      <p:sp>
        <p:nvSpPr>
          <p:cNvPr id="13" name="Овал 12"/>
          <p:cNvSpPr/>
          <p:nvPr/>
        </p:nvSpPr>
        <p:spPr>
          <a:xfrm>
            <a:off x="5220072" y="2132856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/>
          </a:p>
          <a:p>
            <a:pPr algn="ctr"/>
            <a:r>
              <a:rPr lang="uk-UA" sz="3200" b="1" dirty="0" smtClean="0"/>
              <a:t>5325 </a:t>
            </a:r>
            <a:r>
              <a:rPr lang="uk-UA" sz="2000" b="1" dirty="0" smtClean="0"/>
              <a:t>балів</a:t>
            </a:r>
            <a:endParaRPr lang="uk-UA" sz="3200" b="1" dirty="0" smtClean="0"/>
          </a:p>
          <a:p>
            <a:pPr algn="ctr"/>
            <a:endParaRPr lang="uk-UA" dirty="0"/>
          </a:p>
        </p:txBody>
      </p:sp>
      <p:pic>
        <p:nvPicPr>
          <p:cNvPr id="54280" name="Picture 8" descr="kratk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21088"/>
            <a:ext cx="1314450" cy="17526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79512" y="5949280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КРАТКО Ольга Вікторівна,</a:t>
            </a:r>
          </a:p>
          <a:p>
            <a:r>
              <a:rPr lang="uk-UA" sz="1600" dirty="0" smtClean="0"/>
              <a:t>завідувач кафедри біології, екології та методик їх навчання, к. і. н., доцент</a:t>
            </a:r>
            <a:endParaRPr lang="uk-UA" sz="1600" b="1" dirty="0" smtClean="0"/>
          </a:p>
        </p:txBody>
      </p:sp>
      <p:sp>
        <p:nvSpPr>
          <p:cNvPr id="16" name="Овал 15"/>
          <p:cNvSpPr/>
          <p:nvPr/>
        </p:nvSpPr>
        <p:spPr>
          <a:xfrm>
            <a:off x="1619672" y="5085184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/>
          </a:p>
          <a:p>
            <a:pPr algn="ctr"/>
            <a:r>
              <a:rPr lang="uk-UA" sz="3200" b="1" dirty="0" smtClean="0"/>
              <a:t>5022</a:t>
            </a:r>
          </a:p>
          <a:p>
            <a:pPr algn="ctr"/>
            <a:r>
              <a:rPr lang="uk-UA" sz="2000" b="1" dirty="0" smtClean="0"/>
              <a:t>бали</a:t>
            </a:r>
            <a:endParaRPr lang="uk-UA" sz="3200" b="1" dirty="0" smtClean="0"/>
          </a:p>
          <a:p>
            <a:pPr algn="ctr"/>
            <a:endParaRPr lang="uk-UA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283968" y="5949280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ОНИЩУК Ірина Анатоліївна,</a:t>
            </a:r>
          </a:p>
          <a:p>
            <a:r>
              <a:rPr lang="uk-UA" sz="1600" dirty="0" smtClean="0"/>
              <a:t>професор кафедри дошкільної та початкової освіти, д. пед. н., професор</a:t>
            </a:r>
            <a:endParaRPr lang="uk-UA" sz="1600" b="1" dirty="0" smtClean="0"/>
          </a:p>
        </p:txBody>
      </p:sp>
      <p:sp>
        <p:nvSpPr>
          <p:cNvPr id="19" name="Овал 18"/>
          <p:cNvSpPr/>
          <p:nvPr/>
        </p:nvSpPr>
        <p:spPr>
          <a:xfrm>
            <a:off x="5724128" y="5013176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/>
          </a:p>
          <a:p>
            <a:pPr algn="ctr"/>
            <a:r>
              <a:rPr lang="uk-UA" sz="3200" b="1" dirty="0" smtClean="0"/>
              <a:t>4740</a:t>
            </a:r>
          </a:p>
          <a:p>
            <a:pPr algn="ctr"/>
            <a:r>
              <a:rPr lang="uk-UA" sz="2000" b="1" dirty="0" smtClean="0"/>
              <a:t>балів</a:t>
            </a:r>
            <a:endParaRPr lang="uk-UA" sz="3200" b="1" dirty="0" smtClean="0"/>
          </a:p>
          <a:p>
            <a:pPr algn="ctr"/>
            <a:endParaRPr lang="uk-UA" dirty="0"/>
          </a:p>
        </p:txBody>
      </p:sp>
      <p:pic>
        <p:nvPicPr>
          <p:cNvPr id="54284" name="Picture 12" descr="onyschu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221088"/>
            <a:ext cx="1296144" cy="1765439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27384"/>
            <a:ext cx="9144000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Aft>
                <a:spcPct val="0"/>
              </a:spcAft>
            </a:pPr>
            <a: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ТОП-10</a:t>
            </a:r>
            <a:b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РЕЗУЛЬТАТИ РЕЙТИНГОВОГО ОЦІНЮВАННЯ </a:t>
            </a:r>
            <a:b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НАУКОВОЇ РОБОТИ  НПП АКАДЕМІЇ за 2025-2026 н. р.</a:t>
            </a:r>
            <a:endParaRPr kumimoji="0" lang="uk-UA" sz="260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2924944"/>
            <a:ext cx="3312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НАЗАРЕЦЬ Віталій Миколайович,</a:t>
            </a:r>
          </a:p>
          <a:p>
            <a:r>
              <a:rPr lang="uk-UA" sz="1600" dirty="0" smtClean="0"/>
              <a:t>доцент кафедри української мови і літератури, історії та методик їх навчання, д. філол. н., доцент</a:t>
            </a:r>
            <a:endParaRPr lang="uk-UA" sz="1600" b="1" dirty="0" smtClean="0"/>
          </a:p>
        </p:txBody>
      </p:sp>
      <p:sp>
        <p:nvSpPr>
          <p:cNvPr id="13" name="Овал 12"/>
          <p:cNvSpPr/>
          <p:nvPr/>
        </p:nvSpPr>
        <p:spPr>
          <a:xfrm>
            <a:off x="5220072" y="2132856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/>
          </a:p>
          <a:p>
            <a:pPr algn="ctr"/>
            <a:r>
              <a:rPr lang="uk-UA" sz="3200" b="1" dirty="0" smtClean="0"/>
              <a:t>4490 </a:t>
            </a:r>
            <a:r>
              <a:rPr lang="uk-UA" sz="2000" b="1" dirty="0" smtClean="0"/>
              <a:t>балів</a:t>
            </a:r>
            <a:endParaRPr lang="uk-UA" sz="3200" b="1" dirty="0" smtClean="0"/>
          </a:p>
          <a:p>
            <a:pPr algn="ctr"/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5733256"/>
            <a:ext cx="3456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err="1" smtClean="0"/>
              <a:t>КУРАЧ</a:t>
            </a:r>
            <a:r>
              <a:rPr lang="uk-UA" sz="1600" b="1" dirty="0" smtClean="0"/>
              <a:t> Микола Станіславович,</a:t>
            </a:r>
          </a:p>
          <a:p>
            <a:r>
              <a:rPr lang="uk-UA" sz="1600" dirty="0" smtClean="0"/>
              <a:t>професор кафедри теорії і методики трудового навчання та технологій, </a:t>
            </a:r>
          </a:p>
          <a:p>
            <a:r>
              <a:rPr lang="uk-UA" sz="1600" dirty="0" smtClean="0"/>
              <a:t>д. пед. н., професор </a:t>
            </a:r>
            <a:endParaRPr lang="uk-UA" sz="1600" b="1" dirty="0" smtClean="0"/>
          </a:p>
        </p:txBody>
      </p:sp>
      <p:sp>
        <p:nvSpPr>
          <p:cNvPr id="16" name="Овал 15"/>
          <p:cNvSpPr/>
          <p:nvPr/>
        </p:nvSpPr>
        <p:spPr>
          <a:xfrm>
            <a:off x="1619672" y="4941168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/>
          </a:p>
          <a:p>
            <a:pPr algn="ctr"/>
            <a:r>
              <a:rPr lang="uk-UA" sz="3200" b="1" dirty="0" smtClean="0"/>
              <a:t>3855</a:t>
            </a:r>
          </a:p>
          <a:p>
            <a:pPr algn="ctr"/>
            <a:r>
              <a:rPr lang="uk-UA" sz="2000" b="1" dirty="0" smtClean="0"/>
              <a:t>балів</a:t>
            </a:r>
            <a:endParaRPr lang="uk-UA" sz="3200" b="1" dirty="0" smtClean="0"/>
          </a:p>
          <a:p>
            <a:pPr algn="ctr"/>
            <a:endParaRPr lang="uk-UA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139952" y="5877272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БАНАХ Володимир Ігорович,</a:t>
            </a:r>
          </a:p>
          <a:p>
            <a:r>
              <a:rPr lang="uk-UA" sz="1600" dirty="0" smtClean="0"/>
              <a:t>доцент кафедри теорії та методики фізичного виховання, д. н. з фіз. вих. та спорту, доцент</a:t>
            </a:r>
            <a:endParaRPr lang="uk-UA" sz="1600" b="1" dirty="0" smtClean="0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3071862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ГОЛОВАТЮК Людмила Михайлівна,</a:t>
            </a:r>
          </a:p>
          <a:p>
            <a:r>
              <a:rPr lang="uk-UA" sz="1600" dirty="0" smtClean="0"/>
              <a:t>доцент кафедри біології, екології та методик їх навчання, к. б. н., доцент</a:t>
            </a:r>
            <a:endParaRPr lang="uk-UA" sz="1600" b="1" dirty="0" smtClean="0"/>
          </a:p>
        </p:txBody>
      </p:sp>
      <p:sp>
        <p:nvSpPr>
          <p:cNvPr id="20" name="Овал 19"/>
          <p:cNvSpPr/>
          <p:nvPr/>
        </p:nvSpPr>
        <p:spPr>
          <a:xfrm>
            <a:off x="1619672" y="2132856"/>
            <a:ext cx="1800200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/>
          </a:p>
          <a:p>
            <a:pPr algn="ctr"/>
            <a:r>
              <a:rPr lang="uk-UA" sz="3000" b="1" dirty="0" smtClean="0"/>
              <a:t>4496,5</a:t>
            </a:r>
            <a:r>
              <a:rPr lang="uk-UA" sz="3200" b="1" dirty="0" smtClean="0"/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бала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endParaRPr lang="uk-UA" dirty="0"/>
          </a:p>
        </p:txBody>
      </p:sp>
      <p:pic>
        <p:nvPicPr>
          <p:cNvPr id="21" name="Рисунок 20" descr="РЕЙТИНГОВА ОЦІНКА РОБОТИ ВИКЛАДАЧА - Методкабінет ВСП Горохівський фаховий  коледж ЛНУП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 l="9938" r="11802"/>
          <a:stretch>
            <a:fillRect/>
          </a:stretch>
        </p:blipFill>
        <p:spPr bwMode="auto">
          <a:xfrm>
            <a:off x="6948264" y="1988840"/>
            <a:ext cx="223224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Овал 18"/>
          <p:cNvSpPr/>
          <p:nvPr/>
        </p:nvSpPr>
        <p:spPr>
          <a:xfrm>
            <a:off x="5652120" y="5013176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/>
          </a:p>
          <a:p>
            <a:pPr algn="ctr"/>
            <a:r>
              <a:rPr lang="uk-UA" sz="3200" b="1" dirty="0" smtClean="0"/>
              <a:t>3850</a:t>
            </a:r>
          </a:p>
          <a:p>
            <a:pPr algn="ctr"/>
            <a:r>
              <a:rPr lang="uk-UA" sz="2000" b="1" dirty="0" smtClean="0"/>
              <a:t>балів</a:t>
            </a:r>
            <a:endParaRPr lang="uk-UA" sz="3200" b="1" dirty="0" smtClean="0"/>
          </a:p>
          <a:p>
            <a:pPr algn="ctr"/>
            <a:endParaRPr lang="uk-UA" dirty="0"/>
          </a:p>
        </p:txBody>
      </p:sp>
      <p:pic>
        <p:nvPicPr>
          <p:cNvPr id="22" name="Picture 4" descr="nazare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340768"/>
            <a:ext cx="1182989" cy="1656184"/>
          </a:xfrm>
          <a:prstGeom prst="rect">
            <a:avLst/>
          </a:prstGeom>
          <a:noFill/>
        </p:spPr>
      </p:pic>
      <p:pic>
        <p:nvPicPr>
          <p:cNvPr id="24" name="Picture 10" descr="golovatja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1228725" cy="1728192"/>
          </a:xfrm>
          <a:prstGeom prst="rect">
            <a:avLst/>
          </a:prstGeom>
          <a:noFill/>
        </p:spPr>
      </p:pic>
      <p:pic>
        <p:nvPicPr>
          <p:cNvPr id="55302" name="Picture 6" descr="kyrach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05064"/>
            <a:ext cx="1224136" cy="1780563"/>
          </a:xfrm>
          <a:prstGeom prst="rect">
            <a:avLst/>
          </a:prstGeom>
          <a:noFill/>
        </p:spPr>
      </p:pic>
      <p:pic>
        <p:nvPicPr>
          <p:cNvPr id="55304" name="Picture 8" descr="bana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4149080"/>
            <a:ext cx="1296144" cy="172819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РЕЙТИНГОВА ОЦІНКА РОБОТИ ВИКЛАДАЧА - Методкабінет ВСП Горохівський фаховий  коледж ЛНУП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 l="9938" r="11802"/>
          <a:stretch>
            <a:fillRect/>
          </a:stretch>
        </p:blipFill>
        <p:spPr bwMode="auto">
          <a:xfrm>
            <a:off x="6012160" y="4149080"/>
            <a:ext cx="2843808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27384"/>
            <a:ext cx="9144000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Aft>
                <a:spcPct val="0"/>
              </a:spcAft>
            </a:pPr>
            <a: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ТОП-10</a:t>
            </a:r>
            <a:b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РЕЗУЛЬТАТИ РЕЙТИНГОВОГО ОЦІНЮВАННЯ </a:t>
            </a:r>
            <a:b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uk-UA" sz="26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НАУКОВОЇ РОБОТИ  НПП АКАДЕМІЇ за 2025-2026 н. р.</a:t>
            </a:r>
            <a:endParaRPr kumimoji="0" lang="uk-UA" sz="260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3356992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ЧИК Денис </a:t>
            </a:r>
            <a:r>
              <a:rPr lang="uk-UA" sz="1600" b="1" dirty="0" err="1" smtClean="0"/>
              <a:t>Чабович</a:t>
            </a:r>
            <a:r>
              <a:rPr lang="uk-UA" sz="1600" b="1" dirty="0" smtClean="0"/>
              <a:t>,</a:t>
            </a:r>
          </a:p>
          <a:p>
            <a:r>
              <a:rPr lang="uk-UA" sz="1600" dirty="0" smtClean="0"/>
              <a:t>професор кафедри іноземних мов і та методик їх навчання, д. філол. н., професор</a:t>
            </a:r>
            <a:endParaRPr lang="uk-UA" sz="1600" b="1" dirty="0" smtClean="0"/>
          </a:p>
        </p:txBody>
      </p:sp>
      <p:sp>
        <p:nvSpPr>
          <p:cNvPr id="13" name="Овал 12"/>
          <p:cNvSpPr/>
          <p:nvPr/>
        </p:nvSpPr>
        <p:spPr>
          <a:xfrm>
            <a:off x="5796136" y="2492896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/>
          </a:p>
          <a:p>
            <a:pPr algn="ctr"/>
            <a:r>
              <a:rPr lang="uk-UA" sz="3200" b="1" dirty="0" smtClean="0"/>
              <a:t>3442 </a:t>
            </a:r>
            <a:r>
              <a:rPr lang="uk-UA" sz="2000" b="1" dirty="0" smtClean="0"/>
              <a:t>бали</a:t>
            </a:r>
            <a:endParaRPr lang="uk-UA" sz="3200" b="1" dirty="0" smtClean="0"/>
          </a:p>
          <a:p>
            <a:pPr algn="ctr"/>
            <a:endParaRPr lang="uk-UA" dirty="0"/>
          </a:p>
        </p:txBody>
      </p:sp>
      <p:sp>
        <p:nvSpPr>
          <p:cNvPr id="16" name="Овал 15"/>
          <p:cNvSpPr/>
          <p:nvPr/>
        </p:nvSpPr>
        <p:spPr>
          <a:xfrm>
            <a:off x="1835696" y="2564904"/>
            <a:ext cx="144016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/>
          </a:p>
          <a:p>
            <a:pPr algn="ctr"/>
            <a:r>
              <a:rPr lang="uk-UA" sz="3200" b="1" dirty="0" smtClean="0"/>
              <a:t>3615 </a:t>
            </a:r>
            <a:r>
              <a:rPr lang="uk-UA" sz="2000" b="1" dirty="0" smtClean="0"/>
              <a:t>балів</a:t>
            </a:r>
            <a:endParaRPr lang="uk-UA" sz="3200" b="1" dirty="0" smtClean="0"/>
          </a:p>
          <a:p>
            <a:pPr algn="ctr"/>
            <a:endParaRPr lang="uk-UA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3359894"/>
            <a:ext cx="3528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СКАКАЛЬСЬКА Ірина Богданівна,</a:t>
            </a:r>
          </a:p>
          <a:p>
            <a:r>
              <a:rPr lang="uk-UA" sz="1600" dirty="0" smtClean="0"/>
              <a:t>завідувач кафедри української мови і літератури, історії та методик їх навчання, д. і. н., професор</a:t>
            </a:r>
            <a:endParaRPr lang="uk-UA" sz="1600" b="1" dirty="0" smtClean="0"/>
          </a:p>
        </p:txBody>
      </p:sp>
      <p:pic>
        <p:nvPicPr>
          <p:cNvPr id="23" name="Picture 2" descr="skakalska"/>
          <p:cNvPicPr>
            <a:picLocks noChangeAspect="1" noChangeArrowheads="1"/>
          </p:cNvPicPr>
          <p:nvPr/>
        </p:nvPicPr>
        <p:blipFill>
          <a:blip r:embed="rId3" cstate="print"/>
          <a:srcRect l="4211" t="20783" r="7355" b="6476"/>
          <a:stretch>
            <a:fillRect/>
          </a:stretch>
        </p:blipFill>
        <p:spPr bwMode="auto">
          <a:xfrm>
            <a:off x="467544" y="1628800"/>
            <a:ext cx="1296144" cy="1728192"/>
          </a:xfrm>
          <a:prstGeom prst="rect">
            <a:avLst/>
          </a:prstGeom>
          <a:noFill/>
        </p:spPr>
      </p:pic>
      <p:pic>
        <p:nvPicPr>
          <p:cNvPr id="56322" name="Picture 2" descr="chy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700808"/>
            <a:ext cx="1329378" cy="1656184"/>
          </a:xfrm>
          <a:prstGeom prst="rect">
            <a:avLst/>
          </a:prstGeom>
          <a:noFill/>
        </p:spPr>
      </p:pic>
      <p:pic>
        <p:nvPicPr>
          <p:cNvPr id="24" name="Picture 2" descr="D:\НАУКОВА 2022-2023 н.р\КОНФЕРЕНЦІЇ\Звітна конференція за 2022 рік\Фото\орпиорп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509120"/>
            <a:ext cx="532859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-27384"/>
            <a:ext cx="9144000" cy="169277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ТОП-10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РЕЗУЛЬТАТИ РЕЙТИНГОВОГО ОЦІНЮВАННЯ 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НАУКОВОЇ РОБОТИ  НПП </a:t>
            </a: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АКАДЕМІЇ </a:t>
            </a:r>
            <a:b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uk-UA" sz="2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за 2025-2026 н. р.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6746" y="1700808"/>
          <a:ext cx="8929750" cy="506938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0796"/>
                <a:gridCol w="4136392"/>
                <a:gridCol w="2411604"/>
                <a:gridCol w="1800958"/>
              </a:tblGrid>
              <a:tr h="4965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dirty="0" smtClean="0"/>
                        <a:t>№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dirty="0" smtClean="0"/>
                        <a:t>з/п</a:t>
                      </a:r>
                      <a:endParaRPr lang="uk-UA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uk-UA" sz="700" u="none" strike="noStrike" cap="none" dirty="0" smtClean="0"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u="none" strike="noStrike" cap="none" dirty="0" smtClean="0">
                          <a:sym typeface="Arial"/>
                        </a:rPr>
                        <a:t>ПРІЗВИЩЕ, ІМ</a:t>
                      </a:r>
                      <a:r>
                        <a:rPr lang="ru-RU" sz="1600" u="none" strike="noStrike" cap="none" dirty="0" smtClean="0">
                          <a:sym typeface="Arial"/>
                        </a:rPr>
                        <a:t>’</a:t>
                      </a:r>
                      <a:r>
                        <a:rPr lang="uk-UA" sz="1600" u="none" strike="noStrike" cap="none" dirty="0" smtClean="0">
                          <a:sym typeface="Arial"/>
                        </a:rPr>
                        <a:t>Я, ПО БАТЬКОВІ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u="none" strike="noStrike" cap="none" dirty="0" smtClean="0">
                          <a:sym typeface="Arial"/>
                        </a:rPr>
                        <a:t>НАУКОВО-ПЕДАГОГІЧНОГО ПРАЦІВНИКА</a:t>
                      </a:r>
                      <a:endParaRPr lang="uk-UA" sz="16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u="none" strike="noStrike" cap="none" dirty="0" smtClean="0">
                          <a:sym typeface="Arial"/>
                        </a:rPr>
                        <a:t>НАУКОВИЙ СТУПІНЬ,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u="none" strike="noStrike" cap="none" dirty="0" smtClean="0">
                          <a:sym typeface="Arial"/>
                        </a:rPr>
                        <a:t>ВЧЕНЕ ЗВАННЯ</a:t>
                      </a:r>
                      <a:endParaRPr lang="uk-UA" sz="1600" b="1" i="0" u="none" strike="noStrike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u="none" strike="noStrike" kern="1200" cap="none" dirty="0" smtClean="0">
                          <a:sym typeface="Arial"/>
                        </a:rPr>
                        <a:t>НАУКОВА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u="none" strike="noStrike" kern="1200" cap="none" dirty="0" smtClean="0">
                          <a:sym typeface="Arial"/>
                        </a:rPr>
                        <a:t>РОБОТА </a:t>
                      </a:r>
                      <a:endParaRPr lang="uk-UA" sz="1800" b="1" i="0" u="none" strike="noStrike" kern="1200" cap="none" dirty="0" smtClean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9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ПАШЕЧКО Михайло Іванович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т.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7730</a:t>
                      </a:r>
                      <a:endParaRPr lang="uk-UA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4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/>
                        <a:t>2.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БЕНЕРА Валентина Єфремівна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пед.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5325</a:t>
                      </a:r>
                      <a:endParaRPr lang="uk-UA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3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/>
                        <a:t>3.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КРАТКО Ольга Вікторівна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і. н.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доцент</a:t>
                      </a:r>
                      <a:endParaRPr lang="uk-UA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5022</a:t>
                      </a:r>
                      <a:endParaRPr lang="uk-UA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66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/>
                        <a:t>4.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ОНИЩУК Ірина Анатоліївна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пед. н.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професор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4740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6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/>
                        <a:t>5.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ГОЛОВАТЮК Людмила Михайлівна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к. б.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4496,5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5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/>
                        <a:t>6.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НАЗАРЕЦЬ Віталій Миколайович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філол. н.,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4490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65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/>
                        <a:t>7.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КУРАЧ</a:t>
                      </a: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Микола Станіславович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пед.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3855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/>
                        <a:t>8.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БАНАХ Володимир Ігорович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н. фіз. вих. та спорту, доцент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3850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9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/>
                        <a:t>9.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СКАКАЛЬСЬКА Ірина Богданівна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і.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3615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7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b="1" dirty="0" smtClean="0"/>
                        <a:t>10</a:t>
                      </a:r>
                      <a:r>
                        <a:rPr lang="uk-UA" sz="1800" b="1" dirty="0"/>
                        <a:t>.</a:t>
                      </a:r>
                      <a:endParaRPr lang="uk-UA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ЧИК Денис </a:t>
                      </a:r>
                      <a:r>
                        <a:rPr lang="uk-UA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Чабович</a:t>
                      </a:r>
                      <a:endParaRPr lang="uk-UA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д. філол. н., професор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3442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208823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  <a:t/>
            </a:r>
            <a:b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</a:br>
            <a: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  <a:t/>
            </a:r>
            <a:br>
              <a:rPr lang="uk-UA" sz="2800" b="1" dirty="0" smtClean="0">
                <a:solidFill>
                  <a:srgbClr val="002E15"/>
                </a:solidFill>
                <a:latin typeface="Calibri" pitchFamily="34" charset="0"/>
              </a:rPr>
            </a:br>
            <a:r>
              <a:rPr lang="uk-UA" sz="3600" b="1" dirty="0" smtClean="0">
                <a:solidFill>
                  <a:srgbClr val="FFC000"/>
                </a:solidFill>
                <a:latin typeface="Bookman Old Style" pitchFamily="18" charset="0"/>
              </a:rPr>
              <a:t/>
            </a:r>
            <a:br>
              <a:rPr lang="uk-UA" sz="36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endParaRPr lang="ru-RU" sz="3600" b="1" dirty="0">
              <a:latin typeface="Bookman Old Style" pitchFamily="18" charset="0"/>
            </a:endParaRPr>
          </a:p>
        </p:txBody>
      </p:sp>
      <p:pic>
        <p:nvPicPr>
          <p:cNvPr id="11" name="Picture 3" descr="C:\Users\Наукова  Частина\Desktop\Без назви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5076056" y="1258809"/>
            <a:ext cx="4104456" cy="2746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1520" y="1052736"/>
            <a:ext cx="5184576" cy="17281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endParaRPr lang="uk-UA" sz="4000" b="1" dirty="0" smtClean="0"/>
          </a:p>
          <a:p>
            <a:r>
              <a:rPr lang="uk-UA" sz="4400" b="1" dirty="0" smtClean="0"/>
              <a:t>Отримали атестати </a:t>
            </a:r>
          </a:p>
          <a:p>
            <a:r>
              <a:rPr lang="uk-UA" sz="4400" b="1" dirty="0" smtClean="0"/>
              <a:t>      ДОЦЕНТА – </a:t>
            </a:r>
            <a:r>
              <a:rPr lang="uk-UA" sz="4800" b="1" dirty="0" smtClean="0"/>
              <a:t>4</a:t>
            </a:r>
            <a:endParaRPr lang="uk-UA" sz="4400" b="1" dirty="0" smtClean="0"/>
          </a:p>
          <a:p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636912"/>
            <a:ext cx="8712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ПОЛЯК Ірина Павлівна, </a:t>
            </a:r>
          </a:p>
          <a:p>
            <a:r>
              <a:rPr lang="uk-UA" sz="2400" i="1" dirty="0" smtClean="0"/>
              <a:t>доцент кафедри української мови і </a:t>
            </a:r>
          </a:p>
          <a:p>
            <a:r>
              <a:rPr lang="uk-UA" sz="2400" i="1" dirty="0" smtClean="0"/>
              <a:t>літератури, історії та методик їх навчання; </a:t>
            </a:r>
          </a:p>
          <a:p>
            <a:endParaRPr lang="uk-UA" sz="800" b="1" dirty="0" smtClean="0"/>
          </a:p>
          <a:p>
            <a:r>
              <a:rPr lang="uk-UA" sz="2400" b="1" dirty="0" smtClean="0"/>
              <a:t>ТАРКІВСЬКА-НАГИНАЛЮК Олена Дмитрівна, </a:t>
            </a:r>
          </a:p>
          <a:p>
            <a:r>
              <a:rPr lang="uk-UA" sz="2400" i="1" dirty="0" smtClean="0"/>
              <a:t>доцент кафедри мистецьких дисциплін та методик їх навчання;</a:t>
            </a:r>
          </a:p>
          <a:p>
            <a:endParaRPr lang="uk-UA" sz="800" i="1" dirty="0" smtClean="0"/>
          </a:p>
          <a:p>
            <a:r>
              <a:rPr lang="uk-UA" sz="2400" b="1" dirty="0" smtClean="0"/>
              <a:t>ЗАБЛОЦЬКИЙ Андрій Русланович</a:t>
            </a:r>
            <a:r>
              <a:rPr lang="uk-UA" sz="2400" i="1" dirty="0" smtClean="0"/>
              <a:t>, доцент кафедри психології і соціальної роботи;</a:t>
            </a:r>
          </a:p>
          <a:p>
            <a:endParaRPr lang="uk-UA" sz="800" i="1" dirty="0" smtClean="0"/>
          </a:p>
          <a:p>
            <a:r>
              <a:rPr lang="uk-UA" sz="2400" b="1" dirty="0" err="1" smtClean="0"/>
              <a:t>ТИМОШ</a:t>
            </a:r>
            <a:r>
              <a:rPr lang="uk-UA" sz="2400" b="1" dirty="0" smtClean="0"/>
              <a:t> Юлія Володимирівна</a:t>
            </a:r>
            <a:r>
              <a:rPr lang="uk-UA" sz="2400" i="1" dirty="0" smtClean="0"/>
              <a:t>, доцент кафедри психології і соціальної роботи.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260648"/>
            <a:ext cx="8208912" cy="100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 smtClean="0"/>
              <a:t>Присвоєння вченого звання ДОЦЕНТА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7384"/>
            <a:ext cx="9144000" cy="1440160"/>
          </a:xfrm>
          <a:solidFill>
            <a:srgbClr val="339933"/>
          </a:solidFill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uk-UA" sz="28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РЕЙТИНГОВЕ ОЦІНЮВАННЯ</a:t>
            </a:r>
            <a:r>
              <a:rPr lang="uk-UA" sz="2800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</a:t>
            </a:r>
            <a:br>
              <a:rPr lang="uk-UA" sz="2800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</a:br>
            <a:r>
              <a:rPr lang="uk-UA" sz="28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ДІЯЛЬНОСТІ ФАКУЛЬТЕТІВ АКАДЕМІЇ </a:t>
            </a:r>
            <a:br>
              <a:rPr lang="uk-UA" sz="28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за 2025-2026 н. р.</a:t>
            </a:r>
            <a:endParaRPr lang="uk-UA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529172"/>
          <a:ext cx="9001000" cy="5245216"/>
        </p:xfrm>
        <a:graphic>
          <a:graphicData uri="http://schemas.openxmlformats.org/drawingml/2006/table">
            <a:tbl>
              <a:tblPr/>
              <a:tblGrid>
                <a:gridCol w="365894"/>
                <a:gridCol w="140216"/>
                <a:gridCol w="6190634"/>
                <a:gridCol w="144016"/>
                <a:gridCol w="956248"/>
                <a:gridCol w="1203992"/>
              </a:tblGrid>
              <a:tr h="278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№</a:t>
                      </a:r>
                      <a:endParaRPr lang="uk-UA" sz="16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з/п</a:t>
                      </a:r>
                      <a:endParaRPr lang="uk-UA" sz="16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</a:t>
                      </a:r>
                      <a:endParaRPr lang="uk-UA" sz="16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Середній бал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кафедри за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індикаторами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оцінювання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Середній бал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факультету за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індикаторами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оцінювання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675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ГУМАНІТАРНО-ТЕХНОЛОГІЧНИЙ ФАКУЛЬТЕТ (</a:t>
                      </a:r>
                      <a:r>
                        <a:rPr lang="uk-UA" sz="1700" b="1" dirty="0" err="1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Омельчук</a:t>
                      </a: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О. В.)</a:t>
                      </a:r>
                      <a:endParaRPr lang="uk-UA" sz="17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інформаційних технологій та методики навчання інформатики (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Бабій Н. В.)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5903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2000" b="1" dirty="0" smtClean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4663</a:t>
                      </a:r>
                      <a:endParaRPr lang="uk-UA" sz="20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  <a:endParaRPr lang="uk-UA" sz="1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теорії і методики трудового навчання та технологій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Цісарук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І. В.)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4891</a:t>
                      </a:r>
                      <a:endParaRPr lang="uk-UA" sz="1800" b="1" kern="1200" dirty="0" smtClean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3.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іноземних мов 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і 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методик їх навчання (Кучер 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В. В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3195</a:t>
                      </a:r>
                      <a:endParaRPr lang="uk-UA" sz="18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675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ФАКУЛЬТЕТ ФІЗИЧНОГО ВИХОВАННЯ, БІОЛОГІЇ ТА ПСИХОЛОГІЇ (</a:t>
                      </a:r>
                      <a:r>
                        <a:rPr lang="uk-UA" sz="1700" b="1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Божик</a:t>
                      </a:r>
                      <a:r>
                        <a:rPr lang="uk-UA" sz="17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М. В.)</a:t>
                      </a:r>
                      <a:endParaRPr lang="uk-UA" sz="17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Кафедра біології, екології та методик їх навчання (Кратко О. В.)</a:t>
                      </a:r>
                      <a:endParaRPr lang="uk-UA" sz="16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4419</a:t>
                      </a:r>
                      <a:endParaRPr lang="uk-UA" sz="1800" b="1" kern="1200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3745</a:t>
                      </a:r>
                      <a:endParaRPr lang="uk-UA" sz="3200" b="1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+mj-lt"/>
                          <a:ea typeface="Times New Roman"/>
                          <a:cs typeface="Times New Roman"/>
                        </a:rPr>
                        <a:t>3.</a:t>
                      </a:r>
                      <a:endParaRPr lang="uk-UA" sz="14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педагогіки, 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психології та соціальної роботи (</a:t>
                      </a: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Ярощук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М. В.)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3724</a:t>
                      </a:r>
                      <a:endParaRPr lang="uk-UA" sz="12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4.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теорії та методики фізичного виховання (Голуб В.А.)</a:t>
                      </a:r>
                      <a:endParaRPr lang="uk-UA" sz="16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kern="12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3094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6751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ПЕДАГОГІЧНИЙ</a:t>
                      </a:r>
                      <a:r>
                        <a:rPr lang="uk-UA" sz="17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7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ФАКУЛЬТЕТ (Соляр Л. В.)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дошкільної та початкової освіти (</a:t>
                      </a: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Бенера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В. Є.)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3188</a:t>
                      </a:r>
                      <a:endParaRPr lang="uk-UA" sz="2400" b="1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45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Кафедра української мови і літератури, історії та методик </a:t>
                      </a:r>
                      <a:r>
                        <a:rPr lang="uk-UA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їх навчання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Скакальська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І. Б.)</a:t>
                      </a: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3064</a:t>
                      </a:r>
                      <a:endParaRPr lang="uk-UA" sz="1800" b="1" kern="1200" dirty="0" smtClean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3.</a:t>
                      </a:r>
                      <a:endParaRPr lang="uk-UA" sz="14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мистецьких дисциплін та методик їх 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навчання (</a:t>
                      </a: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Ратинська</a:t>
                      </a: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І. В.)</a:t>
                      </a:r>
                      <a:endParaRPr lang="uk-UA" sz="1600" b="1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2669</a:t>
                      </a:r>
                      <a:endParaRPr lang="uk-UA" sz="18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2910" marR="429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rgbClr val="339933"/>
          </a:solidFill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РЕЙТИНГОВЕ ОЦІНЮВАННЯ ДІЯЛЬНОСТІ КАФЕДР</a:t>
            </a:r>
            <a:br>
              <a:rPr lang="uk-UA" sz="32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за 2025-2026 н. р.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423412"/>
          <a:ext cx="8892480" cy="4885908"/>
        </p:xfrm>
        <a:graphic>
          <a:graphicData uri="http://schemas.openxmlformats.org/drawingml/2006/table">
            <a:tbl>
              <a:tblPr/>
              <a:tblGrid>
                <a:gridCol w="415581"/>
                <a:gridCol w="7073251"/>
                <a:gridCol w="1403648"/>
              </a:tblGrid>
              <a:tr h="1110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№ </a:t>
                      </a:r>
                      <a:endParaRPr lang="uk-UA" sz="11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+mj-lt"/>
                          <a:ea typeface="Times New Roman"/>
                          <a:cs typeface="Times New Roman"/>
                        </a:rPr>
                        <a:t>Кафедра</a:t>
                      </a:r>
                      <a:endParaRPr lang="uk-UA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Середній бал за</a:t>
                      </a:r>
                      <a:endParaRPr lang="uk-UA" sz="1100" dirty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індикаторами</a:t>
                      </a:r>
                      <a:endParaRPr lang="uk-UA" sz="1100" dirty="0"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+mj-lt"/>
                          <a:ea typeface="Times New Roman"/>
                          <a:cs typeface="Times New Roman"/>
                        </a:rPr>
                        <a:t>оцінювання</a:t>
                      </a:r>
                      <a:endParaRPr lang="uk-UA" sz="11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інформаційних технологій та методики навчання інформатики (Бабій Н. 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5903</a:t>
                      </a:r>
                      <a:endParaRPr lang="uk-UA" sz="14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теорії і методики трудового навчання та технологій (</a:t>
                      </a:r>
                      <a:r>
                        <a:rPr lang="uk-UA" sz="1700" b="1" dirty="0" err="1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Цісарук</a:t>
                      </a: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І. 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4891</a:t>
                      </a:r>
                      <a:endParaRPr lang="uk-UA" sz="14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біології, екології та методик їх навчання (Кратко О. 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4419</a:t>
                      </a:r>
                      <a:endParaRPr lang="uk-UA" sz="14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87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</a:t>
                      </a:r>
                      <a:r>
                        <a:rPr lang="uk-UA" sz="17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дошкільної </a:t>
                      </a: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та початкової освіти (</a:t>
                      </a:r>
                      <a:r>
                        <a:rPr lang="uk-UA" sz="1700" b="1" dirty="0" err="1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Бенера</a:t>
                      </a: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В. Є.)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830</a:t>
                      </a:r>
                      <a:endParaRPr lang="uk-UA" sz="14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5.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</a:t>
                      </a:r>
                      <a:r>
                        <a:rPr lang="uk-UA" sz="17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педагогіки, </a:t>
                      </a:r>
                      <a:r>
                        <a:rPr lang="uk-UA" sz="17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психології та </a:t>
                      </a: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соціальної роботи </a:t>
                      </a:r>
                      <a:r>
                        <a:rPr lang="uk-UA" sz="17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uk-UA" sz="1700" b="1" dirty="0" err="1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Ярощук</a:t>
                      </a:r>
                      <a:r>
                        <a:rPr lang="uk-UA" sz="17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М. </a:t>
                      </a: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3724</a:t>
                      </a:r>
                      <a:endParaRPr lang="uk-UA" sz="14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6.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іноземних мов і методик їх навчання (Кучер В. 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3195</a:t>
                      </a:r>
                      <a:endParaRPr lang="uk-UA" sz="14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+mj-lt"/>
                          <a:ea typeface="Times New Roman"/>
                          <a:cs typeface="Times New Roman"/>
                        </a:rPr>
                        <a:t>7.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теорії та методики фізичного виховання (Голуб В. А.)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3094</a:t>
                      </a:r>
                      <a:endParaRPr lang="uk-UA" sz="14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+mj-lt"/>
                          <a:ea typeface="Times New Roman"/>
                          <a:cs typeface="Times New Roman"/>
                        </a:rPr>
                        <a:t>8.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української мови і </a:t>
                      </a:r>
                      <a:r>
                        <a:rPr lang="uk-UA" sz="17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літератури, </a:t>
                      </a:r>
                      <a:r>
                        <a:rPr lang="uk-UA" sz="17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історії</a:t>
                      </a:r>
                      <a:r>
                        <a:rPr lang="uk-UA" sz="17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700" b="1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та методик їх навчання </a:t>
                      </a:r>
                      <a:endParaRPr lang="uk-UA" sz="1700" b="1" dirty="0" smtClean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uk-UA" sz="17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Скакальська</a:t>
                      </a:r>
                      <a:r>
                        <a:rPr lang="uk-UA" sz="17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І. Б</a:t>
                      </a:r>
                      <a:r>
                        <a:rPr lang="uk-UA" sz="17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.)</a:t>
                      </a:r>
                      <a:endParaRPr lang="uk-UA" sz="17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3064</a:t>
                      </a:r>
                      <a:endParaRPr lang="uk-UA" sz="14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+mj-lt"/>
                          <a:ea typeface="Times New Roman"/>
                          <a:cs typeface="Times New Roman"/>
                        </a:rPr>
                        <a:t>9.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Кафедра мистецьких дисциплін та методик їх навчання (</a:t>
                      </a:r>
                      <a:r>
                        <a:rPr lang="uk-UA" sz="1700" b="1" kern="1200" dirty="0" err="1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Ратинська</a:t>
                      </a:r>
                      <a:r>
                        <a:rPr lang="uk-UA" sz="1700" b="1" kern="1200" dirty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І. В.)</a:t>
                      </a: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2669</a:t>
                      </a:r>
                      <a:endParaRPr lang="uk-UA" sz="2000" b="1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405" marR="43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36496" cy="1656184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ПЕРСПЕКТИВИ КАДРОВОГО ЗРОСТАННЯ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  (</a:t>
            </a:r>
            <a:r>
              <a:rPr lang="ru-RU" sz="3200" b="1" dirty="0" err="1" smtClean="0">
                <a:solidFill>
                  <a:schemeClr val="bg1"/>
                </a:solidFill>
              </a:rPr>
              <a:t>підготовка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дисертації</a:t>
            </a:r>
            <a:r>
              <a:rPr lang="ru-RU" sz="3200" b="1" dirty="0" smtClean="0">
                <a:solidFill>
                  <a:schemeClr val="bg1"/>
                </a:solidFill>
              </a:rPr>
              <a:t>, </a:t>
            </a:r>
            <a:r>
              <a:rPr lang="ru-RU" sz="3200" b="1" dirty="0" err="1" smtClean="0">
                <a:solidFill>
                  <a:schemeClr val="bg1"/>
                </a:solidFill>
              </a:rPr>
              <a:t>присвоєння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вченого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звання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професора</a:t>
            </a:r>
            <a:r>
              <a:rPr lang="ru-RU" sz="3200" b="1" dirty="0" smtClean="0">
                <a:solidFill>
                  <a:schemeClr val="bg1"/>
                </a:solidFill>
              </a:rPr>
              <a:t>, доцента) 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Group 4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4087897753"/>
              </p:ext>
            </p:extLst>
          </p:nvPr>
        </p:nvGraphicFramePr>
        <p:xfrm>
          <a:off x="72009" y="1754420"/>
          <a:ext cx="8964487" cy="4952731"/>
        </p:xfrm>
        <a:graphic>
          <a:graphicData uri="http://schemas.openxmlformats.org/drawingml/2006/table">
            <a:tbl>
              <a:tblPr/>
              <a:tblGrid>
                <a:gridCol w="4211959"/>
                <a:gridCol w="4752528"/>
              </a:tblGrid>
              <a:tr h="477107">
                <a:tc gridSpan="2"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ПІДГОТОВКА ДИСЕРТАЦІЙ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7398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ПІДГОТОВКА ДИСЕРТАЦІЙНОГО ДОСЛІДЖЕННЯ НА ЗДОБУННЯ НАУКОВОГО СТУПЕНЯ</a:t>
                      </a:r>
                      <a:endParaRPr kumimoji="0" lang="uk-UA" sz="1800" b="1" i="0" u="sng" strike="noStrike" kern="1200" cap="none" normalizeH="0" baseline="0" noProof="1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  <a:sym typeface="Arial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61781">
                <a:tc>
                  <a:txBody>
                    <a:bodyPr/>
                    <a:lstStyle/>
                    <a:p>
                      <a:pPr algn="ctr"/>
                      <a:r>
                        <a:rPr kumimoji="0" lang="uk-UA" sz="2400" b="1" i="0" u="sng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ДОКТОРА НАУК</a:t>
                      </a:r>
                    </a:p>
                    <a:p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Пачук </a:t>
                      </a:r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О. І.,  Цісарук В. Ю.,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Тригуба О. В. – </a:t>
                      </a:r>
                      <a:r>
                        <a:rPr kumimoji="0" lang="uk-UA" sz="20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розпочато роботу</a:t>
                      </a:r>
                      <a:endParaRPr kumimoji="0" lang="uk-UA" sz="2400" b="1" i="0" u="none" strike="noStrike" kern="1200" cap="none" normalizeH="0" baseline="0" noProof="1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sng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КАНДИДАТА НАУК </a:t>
                      </a:r>
                      <a:endParaRPr kumimoji="0" lang="uk-UA" sz="2400" b="1" i="0" u="none" strike="noStrike" kern="1200" cap="none" normalizeH="0" baseline="0" noProof="1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Ястремський О. О. - захист 2027 р.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Собчук О. Б. - захист 2027 </a:t>
                      </a:r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р.</a:t>
                      </a:r>
                      <a:endParaRPr kumimoji="0" lang="uk-UA" sz="2400" b="1" i="0" u="none" strike="noStrike" kern="1200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  <a:sym typeface="Arial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4056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uk-UA" sz="28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ПРИСВОЄННЯ ВЧЕНОГО ЗВАННЯ</a:t>
                      </a:r>
                      <a:endParaRPr lang="uk-UA" sz="28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sng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ПРОФЕСОРА</a:t>
                      </a:r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uk-UA" sz="2400" b="1" i="0" u="none" strike="noStrike" kern="1200" cap="none" normalizeH="0" baseline="0" noProof="1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2400" b="1" i="0" u="sng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ДОЦЕНТА</a:t>
                      </a:r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4876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2400" b="1" kern="1200" noProof="1" smtClean="0">
                          <a:solidFill>
                            <a:srgbClr val="080808"/>
                          </a:solidFill>
                          <a:latin typeface="+mn-lt"/>
                          <a:ea typeface="Times New Roman"/>
                          <a:cs typeface="+mn-cs"/>
                          <a:sym typeface="Arial"/>
                        </a:rPr>
                        <a:t>БАНАХ В. І.</a:t>
                      </a:r>
                      <a:endParaRPr lang="uk-UA" sz="2400" kern="1200" noProof="1" smtClean="0">
                        <a:solidFill>
                          <a:srgbClr val="080808"/>
                        </a:solidFill>
                        <a:latin typeface="+mn-lt"/>
                        <a:ea typeface="Times New Roman"/>
                        <a:cs typeface="+mn-cs"/>
                        <a:sym typeface="Arial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ГАЛІШЕВСЬКИЙ В. А., </a:t>
                      </a:r>
                      <a:endParaRPr lang="uk-UA" sz="2400" kern="1200" baseline="0" dirty="0" smtClean="0">
                        <a:solidFill>
                          <a:srgbClr val="080808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ЗАВАДСЬКИЙ Ю. Р., </a:t>
                      </a: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МЕЛЬНИК Ю. С.,</a:t>
                      </a: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ТОМАШІВСЬКА М. М.,</a:t>
                      </a: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ЯЛОВСЬКИЙ П. М.</a:t>
                      </a:r>
                      <a:endParaRPr lang="uk-UA" sz="240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3;p13"/>
          <p:cNvSpPr txBox="1">
            <a:spLocks noGrp="1"/>
          </p:cNvSpPr>
          <p:nvPr>
            <p:ph type="ctrTitle"/>
          </p:nvPr>
        </p:nvSpPr>
        <p:spPr>
          <a:xfrm>
            <a:off x="144016" y="260649"/>
            <a:ext cx="8892480" cy="100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2000"/>
            </a:pP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</a:rPr>
              <a:t>НАУКОВІ ПЕРСПЕКТИВИ НА 2026-2027 НАВЧАЛЬНИЙ РІК</a:t>
            </a:r>
            <a:endParaRPr kumimoji="0" lang="uk-UA" sz="28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ea typeface="Roboto Condensed" charset="0"/>
              <a:cs typeface="Roboto Condensed"/>
              <a:sym typeface="Roboto Condensed"/>
            </a:endParaRPr>
          </a:p>
        </p:txBody>
      </p:sp>
      <p:graphicFrame>
        <p:nvGraphicFramePr>
          <p:cNvPr id="4" name="Group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02337709"/>
              </p:ext>
            </p:extLst>
          </p:nvPr>
        </p:nvGraphicFramePr>
        <p:xfrm>
          <a:off x="144016" y="1496438"/>
          <a:ext cx="8820472" cy="4020794"/>
        </p:xfrm>
        <a:graphic>
          <a:graphicData uri="http://schemas.openxmlformats.org/drawingml/2006/table">
            <a:tbl>
              <a:tblPr/>
              <a:tblGrid>
                <a:gridCol w="514324"/>
                <a:gridCol w="6144489"/>
                <a:gridCol w="2161659"/>
              </a:tblGrid>
              <a:tr h="515087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№ з/п</a:t>
                      </a:r>
                      <a:endParaRPr kumimoji="0" lang="uk-UA" sz="1600" b="1" i="0" u="none" strike="noStrike" cap="none" normalizeH="0" baseline="0" noProof="1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Назва заходу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Термін проведення</a:t>
                      </a:r>
                      <a:endParaRPr kumimoji="0" lang="uk-UA" sz="1600" b="1" i="0" u="none" strike="noStrike" cap="none" normalizeH="0" baseline="0" noProof="1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813295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1.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ХІ Всеукраїнська науково-практична конференція «</a:t>
                      </a:r>
                      <a:r>
                        <a:rPr kumimoji="0" lang="en-US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Litteris et artibus: </a:t>
                      </a: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нові горизонти»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Листопад </a:t>
                      </a:r>
                    </a:p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2026 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9306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2.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7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V</a:t>
                      </a:r>
                      <a:r>
                        <a:rPr kumimoji="0" lang="uk-UA" sz="17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kumimoji="0" lang="ru-RU" sz="17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Всеукраїнська наукова онлайн-конференція «Актуальні проблеми технологічної та професійної освіти»</a:t>
                      </a:r>
                      <a:endParaRPr kumimoji="0" lang="uk-UA" sz="1700" b="1" i="0" u="none" strike="noStrike" kern="1200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Травень </a:t>
                      </a:r>
                    </a:p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2027 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9306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3.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ХХІІІ звітна науково-практична конференція професорсько-викладацького складу  Академії за 2026 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Травень </a:t>
                      </a:r>
                    </a:p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2027 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3295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4.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ХІІ науково-практична конференція «</a:t>
                      </a:r>
                      <a:r>
                        <a:rPr kumimoji="0" lang="en-US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Kremenets sciense: open air, </a:t>
                      </a: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або Наука в кросівках»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Травень </a:t>
                      </a:r>
                    </a:p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2027 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4681"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5.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ХХІІІ</a:t>
                      </a:r>
                      <a:r>
                        <a:rPr kumimoji="0" lang="en-US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kumimoji="0" lang="uk-UA" sz="17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студентська науково-практична конференція «Актуальні проблеми сьогодення очима молоді»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 Травень</a:t>
                      </a:r>
                    </a:p>
                    <a:p>
                      <a:pPr marL="0" marR="0" lvl="0" indent="0" algn="ctr" defTabSz="5397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 2027 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95536" y="1484784"/>
            <a:ext cx="6336704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uk-UA" sz="36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34866" t="25593" r="19199" b="12392"/>
          <a:stretch>
            <a:fillRect/>
          </a:stretch>
        </p:blipFill>
        <p:spPr bwMode="auto">
          <a:xfrm>
            <a:off x="6372200" y="188640"/>
            <a:ext cx="2592288" cy="1967640"/>
          </a:xfrm>
          <a:prstGeom prst="snip2DiagRect">
            <a:avLst>
              <a:gd name="adj1" fmla="val 140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5139" t="26204" r="18926" b="13750"/>
          <a:stretch>
            <a:fillRect/>
          </a:stretch>
        </p:blipFill>
        <p:spPr bwMode="auto">
          <a:xfrm>
            <a:off x="5986190" y="2204864"/>
            <a:ext cx="2939343" cy="216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9" name="Прямоугольник 8"/>
          <p:cNvSpPr/>
          <p:nvPr/>
        </p:nvSpPr>
        <p:spPr>
          <a:xfrm>
            <a:off x="179512" y="980728"/>
            <a:ext cx="622818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uk-UA" sz="6000" b="1" noProof="1" smtClean="0">
                <a:solidFill>
                  <a:schemeClr val="bg1"/>
                </a:solidFill>
                <a:latin typeface="+mj-lt"/>
              </a:rPr>
              <a:t>ДЯКУЮ ЗА УВАГУ!</a:t>
            </a:r>
            <a:endParaRPr lang="ru-RU" sz="6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37679" t="24476" r="17897" b="11391"/>
          <a:stretch>
            <a:fillRect/>
          </a:stretch>
        </p:blipFill>
        <p:spPr bwMode="auto">
          <a:xfrm>
            <a:off x="5868144" y="4653136"/>
            <a:ext cx="3096344" cy="18722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Picture 2" descr="D:\НАУКОВА 2022-2023 н.р\КОНФЕРЕНЦІЇ\Звітна конференція за 2022 рік\Фото\орпиорп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060848"/>
            <a:ext cx="582814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 l="33759" t="23999" r="18092" b="11407"/>
          <a:stretch>
            <a:fillRect/>
          </a:stretch>
        </p:blipFill>
        <p:spPr bwMode="auto">
          <a:xfrm>
            <a:off x="121296" y="4580515"/>
            <a:ext cx="2578496" cy="194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RightFacing"/>
            <a:lightRig rig="threePt" dir="t"/>
          </a:scene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 l="32372" t="22266" r="16712" b="8829"/>
          <a:stretch>
            <a:fillRect/>
          </a:stretch>
        </p:blipFill>
        <p:spPr bwMode="auto">
          <a:xfrm>
            <a:off x="4388895" y="4797152"/>
            <a:ext cx="227133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/>
          <a:srcRect l="34032" t="24235" r="17819" b="10797"/>
          <a:stretch>
            <a:fillRect/>
          </a:stretch>
        </p:blipFill>
        <p:spPr bwMode="auto">
          <a:xfrm>
            <a:off x="2123728" y="4941168"/>
            <a:ext cx="2526734" cy="191683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268760"/>
          </a:xfrm>
          <a:solidFill>
            <a:schemeClr val="accent2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+mn-lt"/>
              </a:rPr>
            </a:br>
            <a:r>
              <a:rPr lang="uk-UA" sz="3100" b="1" dirty="0" smtClean="0">
                <a:solidFill>
                  <a:schemeClr val="bg1"/>
                </a:solidFill>
                <a:latin typeface="+mn-lt"/>
              </a:rPr>
              <a:t>ПІДВИЩЕННЯ КВАЛІФІКАЦІЇ / СТАЖУВАННЯ В УКРАЇНІ </a:t>
            </a:r>
            <a:r>
              <a:rPr lang="uk-UA" sz="40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uk-UA" sz="4000" b="1" dirty="0" smtClean="0">
                <a:solidFill>
                  <a:schemeClr val="tx1"/>
                </a:solidFill>
                <a:latin typeface="+mn-lt"/>
              </a:rPr>
            </a:br>
            <a:endParaRPr lang="uk-UA" sz="40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9670493"/>
              </p:ext>
            </p:extLst>
          </p:nvPr>
        </p:nvGraphicFramePr>
        <p:xfrm>
          <a:off x="144016" y="1412777"/>
          <a:ext cx="8892480" cy="4943370"/>
        </p:xfrm>
        <a:graphic>
          <a:graphicData uri="http://schemas.openxmlformats.org/drawingml/2006/table">
            <a:tbl>
              <a:tblPr/>
              <a:tblGrid>
                <a:gridCol w="4572000"/>
                <a:gridCol w="4320480"/>
              </a:tblGrid>
              <a:tr h="427154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ПРІЗВИЩЕ, ІМЯ, ПО БАТЬКОВІ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3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ЗВО, УСТАНОВИ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561322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КУЧЕР Василь Васильович,</a:t>
                      </a: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МАРУНЬКО Орися Адамівна,</a:t>
                      </a: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ФАСОЛЬКО Тетяна Степанівна,</a:t>
                      </a: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ЯНУСЬ Наталя Володимирівна,</a:t>
                      </a: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ЯРОЩУК Маріанна Володимирівна,</a:t>
                      </a: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ЯЦЕНЮК Надія Іванівна </a:t>
                      </a:r>
                      <a:endParaRPr lang="uk-UA" sz="18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Приватний вищий навчальний заклад «Європейський університет»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972144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ЛОМАКОВИЧ Афанасій Миколайович,</a:t>
                      </a:r>
                      <a:r>
                        <a:rPr lang="ru-RU" sz="18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СОБЧУК Володимир Дмитрович </a:t>
                      </a:r>
                      <a:endParaRPr lang="ru-RU" sz="18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8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Тернопільський національний педагогічний університет  </a:t>
                      </a:r>
                    </a:p>
                    <a:p>
                      <a:r>
                        <a:rPr lang="uk-UA" sz="18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імені Володимира Гнатюка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972144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ПАВЕЛКО Вікторія Вікторівна </a:t>
                      </a:r>
                      <a:endParaRPr lang="ru-RU" sz="18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Центральноукраїнський</a:t>
                      </a:r>
                      <a:r>
                        <a:rPr lang="uk-UA" sz="18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державний педагогічний університет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імені Володимира Винниченка </a:t>
                      </a:r>
                      <a:endParaRPr lang="uk-UA" sz="18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19762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МОРОЗ Олена Василівна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Житомирський державний університет імені Івана Франка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9180512" cy="1152128"/>
          </a:xfr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uk-UA" sz="4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+mn-lt"/>
              </a:rPr>
            </a:br>
            <a:r>
              <a:rPr lang="uk-UA" sz="4000" b="1" dirty="0" smtClean="0">
                <a:solidFill>
                  <a:schemeClr val="tx1"/>
                </a:solidFill>
              </a:rPr>
              <a:t>НАУКОВЕ СТАЖУВАННЯ ЗА КОРДОНОМ  </a:t>
            </a:r>
            <a:r>
              <a:rPr lang="uk-UA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+mn-lt"/>
              </a:rPr>
            </a:br>
            <a:endParaRPr lang="uk-UA" sz="40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9670493"/>
              </p:ext>
            </p:extLst>
          </p:nvPr>
        </p:nvGraphicFramePr>
        <p:xfrm>
          <a:off x="107504" y="1274400"/>
          <a:ext cx="8892480" cy="5394960"/>
        </p:xfrm>
        <a:graphic>
          <a:graphicData uri="http://schemas.openxmlformats.org/drawingml/2006/table">
            <a:tbl>
              <a:tblPr/>
              <a:tblGrid>
                <a:gridCol w="4320480"/>
                <a:gridCol w="4572000"/>
              </a:tblGrid>
              <a:tr h="124976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ПРІЗВИЩЕ, ІМЯ, </a:t>
                      </a:r>
                    </a:p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ПО БАТЬКОВІ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ЗАКЛАДИ ВИЩОЇ ОСВІТИ, УСТАНОВИ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r>
                        <a:rPr lang="uk-UA" sz="22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Банах Володимир Ігорович,</a:t>
                      </a:r>
                      <a:r>
                        <a:rPr lang="uk-UA" sz="2200" b="0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2400" b="0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доцент кафедри теорії та методики фізичного виховання </a:t>
                      </a:r>
                      <a:endParaRPr lang="uk-UA" sz="2000" b="0" kern="1200" baseline="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Uniwersytet w Białymstoku</a:t>
                      </a:r>
                      <a:r>
                        <a:rPr lang="uk-UA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(Rzeczpospolita Polska) (180/6</a:t>
                      </a:r>
                      <a:r>
                        <a:rPr lang="uk-UA" sz="2200" b="1" i="0" u="none" strike="noStrike" kern="1200" cap="none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1" i="0" u="none" strike="noStrike" kern="1200" cap="none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ECTS</a:t>
                      </a:r>
                      <a:r>
                        <a:rPr lang="uk-UA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200" b="1" i="0" u="none" strike="noStrike" kern="1200" cap="none" noProof="1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Завадський</a:t>
                      </a:r>
                      <a:r>
                        <a:rPr lang="uk-UA" sz="22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Юрій Романович</a:t>
                      </a:r>
                      <a:r>
                        <a:rPr lang="uk-UA" sz="22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uk-UA" sz="2400" b="0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старший</a:t>
                      </a:r>
                      <a:r>
                        <a:rPr lang="uk-UA" sz="2400" b="0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викладач</a:t>
                      </a:r>
                      <a:r>
                        <a:rPr lang="uk-UA" sz="2400" b="0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кафедри іноземних мов і методик їх навчання </a:t>
                      </a:r>
                      <a:endParaRPr lang="uk-UA" sz="2200" b="0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Warsztaty metodologiczne Universytet Jana</a:t>
                      </a:r>
                      <a:r>
                        <a:rPr lang="uk-UA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Kochanowskiego </a:t>
                      </a:r>
                      <a:r>
                        <a:rPr lang="uk-UA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(Rzeczpospolita Polska) (180/6</a:t>
                      </a:r>
                      <a:r>
                        <a:rPr lang="uk-UA" sz="2200" b="1" i="0" u="none" strike="noStrike" kern="1200" cap="none" baseline="0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1" i="0" u="none" strike="noStrike" kern="1200" cap="none" baseline="0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ECTS</a:t>
                      </a:r>
                      <a:r>
                        <a:rPr lang="uk-UA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Стронський Генріх Йосипович,</a:t>
                      </a:r>
                      <a:r>
                        <a:rPr lang="uk-UA" sz="22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2400" b="0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професор кафедри української мови і літератури, історії та методик їх навчання, доктор історичних наук, професор </a:t>
                      </a:r>
                      <a:endParaRPr lang="uk-UA" sz="2200" b="0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Uniwersytet Warmińsko-Mazurski </a:t>
                      </a:r>
                      <a:endParaRPr lang="uk-UA" sz="2200" b="1" i="0" u="none" strike="noStrike" kern="1200" cap="none" noProof="1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w Olsztynie</a:t>
                      </a:r>
                      <a:r>
                        <a:rPr lang="uk-UA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(Rzeczpospolita Polska) (180/6</a:t>
                      </a:r>
                      <a:r>
                        <a:rPr lang="uk-UA" sz="2200" b="1" i="0" u="none" strike="noStrike" kern="1200" cap="none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200" b="1" i="0" u="none" strike="noStrike" kern="1200" cap="none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ECTS</a:t>
                      </a:r>
                      <a:r>
                        <a:rPr lang="uk-UA" sz="2200" b="1" i="0" u="none" strike="noStrike" kern="1200" cap="none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lang="uk-UA" sz="2200" b="1" i="0" u="none" strike="noStrike" kern="1200" cap="none" noProof="1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656184"/>
          </a:xfrm>
          <a:solidFill>
            <a:schemeClr val="accent2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/>
            </a:r>
            <a:b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uk-UA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ПІДВИЩЕННЯ КВАЛІФІКАЦІЇ </a:t>
            </a:r>
            <a:br>
              <a:rPr lang="uk-UA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uk-UA" sz="3600" b="1" u="sng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КЕРІВНИКІВ</a:t>
            </a:r>
            <a:r>
              <a:rPr lang="uk-UA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СТРУКТУРНИХ ПІДРОЗДІЛІВ АКАДЕМІЇ   </a:t>
            </a:r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/>
            </a:r>
            <a:b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endParaRPr lang="uk-UA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9670493"/>
              </p:ext>
            </p:extLst>
          </p:nvPr>
        </p:nvGraphicFramePr>
        <p:xfrm>
          <a:off x="144016" y="1790287"/>
          <a:ext cx="8820472" cy="4525920"/>
        </p:xfrm>
        <a:graphic>
          <a:graphicData uri="http://schemas.openxmlformats.org/drawingml/2006/table">
            <a:tbl>
              <a:tblPr/>
              <a:tblGrid>
                <a:gridCol w="4111237"/>
                <a:gridCol w="4709235"/>
              </a:tblGrid>
              <a:tr h="714081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ПРІЗВИЩЕ, ІМЯ, ПО БАТЬКОВІ,</a:t>
                      </a:r>
                      <a:r>
                        <a:rPr lang="uk-UA" sz="2000" b="1" kern="1200" baseline="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20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ПОСАДА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kern="1200" noProof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ЗВО, УСТАНОВИ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769679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БОЖИК МИКОЛА</a:t>
                      </a:r>
                      <a:r>
                        <a:rPr lang="uk-UA" sz="24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ВОЛОДИМИРОВИЧ</a:t>
                      </a: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r>
                        <a:rPr lang="uk-UA" sz="2000" b="0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декан фізичного виховання, біології та психології, кандидат педагогічних наук, доцент </a:t>
                      </a:r>
                      <a:endParaRPr lang="uk-UA" sz="20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Instytut Spraw Administracji Publicznej</a:t>
                      </a:r>
                      <a:r>
                        <a:rPr lang="uk-UA" sz="2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2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Republic of Poland</a:t>
                      </a:r>
                      <a:r>
                        <a:rPr lang="uk-UA" sz="2000" b="1" kern="1200" baseline="0" noProof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hours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/ 6 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ECTS</a:t>
                      </a: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lang="uk-UA" sz="20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59209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ЯРОЩУК МАРІАННА ВОЛОДИМИРІВНА</a:t>
                      </a: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r>
                        <a:rPr lang="uk-UA" sz="2000" b="0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завідувач кафедри педагогіки, психології та соціальної роботи, кандидат психологічних наук, доцент </a:t>
                      </a:r>
                      <a:endParaRPr lang="uk-UA" sz="20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Instytut Spraw Administracji</a:t>
                      </a:r>
                      <a:r>
                        <a:rPr lang="uk-UA" sz="2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Publicznej</a:t>
                      </a:r>
                      <a:r>
                        <a:rPr lang="uk-UA" sz="2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2000" b="1" kern="120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Republic of Poland</a:t>
                      </a:r>
                      <a:r>
                        <a:rPr lang="uk-UA" sz="2000" b="1" kern="1200" baseline="0" noProof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hours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/ 6 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ECTS</a:t>
                      </a:r>
                      <a:r>
                        <a:rPr lang="uk-UA" sz="2000" b="1" kern="1200" baseline="0" noProof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lang="uk-UA" sz="2000" b="1" kern="1200" noProof="1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НАУКОВА 2025-2026н.р\ВЧЕНА РАДА\ДОВІДКА ПК до вченої ради\СЕРТИФІКАТИ\document_21356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5568" y="1988840"/>
            <a:ext cx="1452936" cy="266429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scene3d>
            <a:camera prst="perspectiveHeroicExtremeLeftFacing"/>
            <a:lightRig rig="threePt" dir="t"/>
          </a:scene3d>
        </p:spPr>
      </p:pic>
      <p:pic>
        <p:nvPicPr>
          <p:cNvPr id="1026" name="Picture 2" descr="D:\НАУКОВА 2025-2026н.р\ВЧЕНА РАДА\ДОВІДКА ПК до вченої ради\СЕРТИФІКАТИ\Голуб 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5" y="4502609"/>
            <a:ext cx="2699792" cy="20858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16" y="260648"/>
            <a:ext cx="8964488" cy="1368152"/>
          </a:xfr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ПІДВИЩЕННЯ КВАЛІФІКАЦІЇ (СТАЖУВАННЯ)</a:t>
            </a:r>
            <a:b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НАКОПИЧУВАЛЬНОЮ СИСТЕМОЮ</a:t>
            </a:r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7504" y="1844824"/>
          <a:ext cx="7704856" cy="2876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152128"/>
                <a:gridCol w="1368152"/>
                <a:gridCol w="1296144"/>
                <a:gridCol w="1296144"/>
                <a:gridCol w="1296144"/>
              </a:tblGrid>
              <a:tr h="752682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2021</a:t>
                      </a:r>
                      <a:endParaRPr lang="uk-UA" sz="32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2022</a:t>
                      </a:r>
                      <a:endParaRPr lang="uk-UA" sz="32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2023</a:t>
                      </a:r>
                      <a:endParaRPr lang="uk-UA" sz="32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2024</a:t>
                      </a:r>
                      <a:endParaRPr lang="uk-UA" sz="32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245436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4 764,5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uk-UA" sz="24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158,8</a:t>
                      </a:r>
                    </a:p>
                    <a:p>
                      <a:pPr algn="ctr"/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кредитів ЄКТС </a:t>
                      </a:r>
                      <a:endParaRPr lang="uk-UA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/>
                        <a:t>5 972/ </a:t>
                      </a:r>
                      <a:r>
                        <a:rPr lang="uk-UA" sz="2400" b="1" u="sng" dirty="0" smtClean="0"/>
                        <a:t>199</a:t>
                      </a:r>
                      <a:r>
                        <a:rPr lang="uk-UA" sz="2400" b="1" dirty="0" smtClean="0"/>
                        <a:t> </a:t>
                      </a:r>
                      <a:r>
                        <a:rPr lang="uk-UA" sz="1600" dirty="0" smtClean="0"/>
                        <a:t>кредитів ЄКТС</a:t>
                      </a:r>
                      <a:endParaRPr lang="uk-UA" sz="24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/>
                        <a:t>8 007,6/ </a:t>
                      </a:r>
                      <a:r>
                        <a:rPr lang="uk-UA" sz="2400" b="1" u="sng" dirty="0" smtClean="0"/>
                        <a:t>266,9</a:t>
                      </a:r>
                      <a:r>
                        <a:rPr lang="uk-UA" sz="2400" b="1" dirty="0" smtClean="0"/>
                        <a:t> </a:t>
                      </a:r>
                      <a:r>
                        <a:rPr lang="uk-UA" sz="2400" b="1" baseline="0" dirty="0" smtClean="0"/>
                        <a:t> </a:t>
                      </a:r>
                    </a:p>
                    <a:p>
                      <a:pPr algn="ctr"/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кредитів ЄКТС</a:t>
                      </a:r>
                      <a:endParaRPr lang="uk-UA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9 145,6/ </a:t>
                      </a:r>
                      <a:r>
                        <a:rPr lang="uk-UA" sz="2400" b="1" u="sng" dirty="0" smtClean="0"/>
                        <a:t>304,8</a:t>
                      </a:r>
                      <a:r>
                        <a:rPr lang="uk-UA" sz="2400" b="1" dirty="0" smtClean="0"/>
                        <a:t> </a:t>
                      </a: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кредитів ЄКТС</a:t>
                      </a:r>
                      <a:endParaRPr lang="uk-UA" sz="2400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5 532,5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uk-UA" sz="24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184,4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кредитів ЄКТС</a:t>
                      </a:r>
                      <a:endParaRPr lang="uk-UA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5 248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uk-UA" sz="24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174,9</a:t>
                      </a:r>
                    </a:p>
                    <a:p>
                      <a:pPr algn="ctr"/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кредитів ЄКТС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752682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200" dirty="0" smtClean="0"/>
                        <a:t>Всього:</a:t>
                      </a:r>
                      <a:r>
                        <a:rPr lang="uk-UA" sz="3200" u="none" baseline="0" dirty="0" smtClean="0"/>
                        <a:t> </a:t>
                      </a:r>
                      <a:r>
                        <a:rPr lang="uk-UA" sz="2800" b="1" u="none" baseline="0" dirty="0" smtClean="0">
                          <a:solidFill>
                            <a:schemeClr val="tx1"/>
                          </a:solidFill>
                        </a:rPr>
                        <a:t>38 670,2</a:t>
                      </a:r>
                      <a:r>
                        <a:rPr lang="uk-UA" sz="2800" u="none" baseline="0" dirty="0" smtClean="0">
                          <a:solidFill>
                            <a:schemeClr val="tx1"/>
                          </a:solidFill>
                        </a:rPr>
                        <a:t> г</a:t>
                      </a:r>
                      <a:r>
                        <a:rPr lang="uk-UA" sz="2800" u="none" baseline="0" dirty="0" smtClean="0"/>
                        <a:t>од. / </a:t>
                      </a:r>
                      <a:r>
                        <a:rPr lang="uk-UA" sz="2800" b="1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1 289 </a:t>
                      </a:r>
                      <a:r>
                        <a:rPr lang="uk-UA" sz="2800" u="none" baseline="0" dirty="0" smtClean="0"/>
                        <a:t>кредитів ЄКТС</a:t>
                      </a:r>
                      <a:endParaRPr lang="uk-UA" sz="28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uk-UA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uk-UA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uk-UA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uk-UA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uk-UA" sz="3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 descr="D:\НАУКОВА 2025-2026н.р\ВЧЕНА РАДА\ДОВІДКА ПК до вченої ради\СЕРТИФІКАТИ\Certificate Заблоцький А. прометеус Булінг 08.10.2025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947962"/>
            <a:ext cx="2232248" cy="1577382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1028" name="Picture 4" descr="D:\НАУКОВА 2025-2026н.р\ВЧЕНА РАДА\ДОВІДКА ПК до вченої ради\СЕРТИФІКАТИ\Волянюк Сертифікат (Ополе)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5013176"/>
            <a:ext cx="2246606" cy="1584176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1031" name="Picture 7" descr="D:\НАУКОВА 2025-2026н.р\ВЧЕНА РАДА\ДОВІДКА ПК до вченої ради\СЕРТИФІКАТИ\Мороз О. В (3)_page-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869160"/>
            <a:ext cx="1499741" cy="1916832"/>
          </a:xfrm>
          <a:prstGeom prst="rect">
            <a:avLst/>
          </a:prstGeom>
          <a:noFill/>
          <a:ln>
            <a:solidFill>
              <a:srgbClr val="C53B3E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1032" name="Picture 8" descr="D:\НАУКОВА 2025-2026н.р\ВЧЕНА РАДА\ДОВІДКА ПК до вченої ради\СЕРТИФІКАТИ\certificate Цісарук І.В._page-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52243"/>
            <a:ext cx="1918134" cy="1373101"/>
          </a:xfrm>
          <a:prstGeom prst="rect">
            <a:avLst/>
          </a:prstGeom>
          <a:noFill/>
          <a:ln>
            <a:solidFill>
              <a:srgbClr val="002060"/>
            </a:solidFill>
          </a:ln>
          <a:scene3d>
            <a:camera prst="perspectiveHeroicExtremeRigh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864096"/>
          </a:xfrm>
          <a:solidFill>
            <a:schemeClr val="accent5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  <a:latin typeface="+mn-lt"/>
              </a:rPr>
              <a:t>ГРАНТИ. СТИПЕНДІЇ </a:t>
            </a:r>
            <a:endParaRPr lang="uk-UA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2" y="980728"/>
            <a:ext cx="8784976" cy="58052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just" fontAlgn="t"/>
            <a:endParaRPr lang="uk-UA" sz="2000" b="1" dirty="0" smtClean="0"/>
          </a:p>
          <a:p>
            <a:pPr lvl="0" algn="just" fontAlgn="t"/>
            <a:endParaRPr lang="uk-UA" sz="2000" b="1" dirty="0" smtClean="0"/>
          </a:p>
          <a:p>
            <a:pPr lvl="0" algn="just" fontAlgn="t"/>
            <a:endParaRPr lang="uk-UA" sz="2000" b="1" dirty="0" smtClean="0"/>
          </a:p>
          <a:p>
            <a:pPr lvl="0" algn="just" fontAlgn="t"/>
            <a:endParaRPr lang="uk-UA" sz="2000" b="1" dirty="0" smtClean="0"/>
          </a:p>
          <a:p>
            <a:pPr lvl="0" algn="just" fontAlgn="t"/>
            <a:endParaRPr lang="uk-UA" sz="2000" b="1" dirty="0" smtClean="0"/>
          </a:p>
          <a:p>
            <a:pPr lvl="0" algn="just" fontAlgn="t"/>
            <a:r>
              <a:rPr lang="uk-UA" sz="2000" b="1" dirty="0" smtClean="0"/>
              <a:t> Новою формою закордонного підвищення кваліфікації є отримання індивідуальних грантів та стипендій на реалізації наукових проєктів. Так, професором ЧИКОМ ДЕНИСОМ ЧАБОВИЧЕМ у 2025-2026 рр. успішно завершено реалізацію індивідуальних наукових проєктів: </a:t>
            </a:r>
          </a:p>
          <a:p>
            <a:pPr eaLnBrk="0" fontAlgn="t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000" b="1" dirty="0" smtClean="0"/>
              <a:t>«Три міста Лева: </a:t>
            </a:r>
            <a:r>
              <a:rPr lang="uk-UA" sz="2000" b="1" dirty="0" err="1" smtClean="0"/>
              <a:t>топоси</a:t>
            </a:r>
            <a:r>
              <a:rPr lang="uk-UA" sz="2000" b="1" dirty="0" smtClean="0"/>
              <a:t> дому та пам’яті в романі Вікторії </a:t>
            </a:r>
            <a:r>
              <a:rPr lang="uk-UA" sz="2000" b="1" dirty="0" err="1" smtClean="0"/>
              <a:t>Амеліної</a:t>
            </a:r>
            <a:r>
              <a:rPr lang="uk-UA" sz="2000" b="1" dirty="0" smtClean="0"/>
              <a:t> «Дім для Дома» (</a:t>
            </a:r>
            <a:r>
              <a:rPr lang="en-US" sz="2000" b="1" dirty="0" smtClean="0"/>
              <a:t>Shevchenko Scientific Society</a:t>
            </a:r>
            <a:r>
              <a:rPr lang="uk-UA" sz="2000" b="1" dirty="0" smtClean="0"/>
              <a:t> (США)) (01.06.2025 – 30.11.2025 рр.);</a:t>
            </a:r>
            <a:endParaRPr lang="uk-UA" sz="2000" dirty="0" smtClean="0">
              <a:ea typeface="TimesNewRomanPSMT"/>
              <a:cs typeface="Times New Roman" pitchFamily="18" charset="0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000" b="1" dirty="0" smtClean="0"/>
              <a:t>«</a:t>
            </a:r>
            <a:r>
              <a:rPr lang="en-US" sz="2000" b="1" dirty="0" smtClean="0"/>
              <a:t>Animals and War: Humanistic and Ecological Dimensions in Ukrainian Literature (2022–2024)</a:t>
            </a:r>
            <a:r>
              <a:rPr lang="uk-UA" sz="2000" b="1" dirty="0" smtClean="0"/>
              <a:t>»</a:t>
            </a:r>
            <a:r>
              <a:rPr lang="en-US" sz="2000" b="1" dirty="0" smtClean="0"/>
              <a:t> </a:t>
            </a:r>
            <a:r>
              <a:rPr lang="uk-UA" sz="2000" b="1" dirty="0" smtClean="0"/>
              <a:t>(</a:t>
            </a:r>
            <a:r>
              <a:rPr lang="en-US" sz="2000" b="1" dirty="0" smtClean="0"/>
              <a:t>the Culture &amp; Animals Foundation </a:t>
            </a:r>
            <a:r>
              <a:rPr lang="uk-UA" sz="2000" b="1" dirty="0" smtClean="0"/>
              <a:t>(США)) (01.06.2025 – 30.06.2026 рр.);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 smtClean="0"/>
              <a:t>VCU-Davis Center Non-Resident Academic Associate (Harvard University, USA) (</a:t>
            </a:r>
            <a:r>
              <a:rPr lang="ru-RU" sz="2000" b="1" dirty="0" smtClean="0"/>
              <a:t>тема </a:t>
            </a:r>
            <a:r>
              <a:rPr lang="uk-UA" sz="2000" b="1" dirty="0" smtClean="0"/>
              <a:t>індивідуального наукового проєкту</a:t>
            </a:r>
            <a:r>
              <a:rPr lang="en-US" sz="2000" b="1" dirty="0" smtClean="0"/>
              <a:t> </a:t>
            </a:r>
            <a:r>
              <a:rPr lang="en-US" sz="2000" b="1" u="sng" dirty="0" smtClean="0"/>
              <a:t>«Writing Against the Past: Totalitarian Memory in Ukrainian Wartime Fiction (2022–2025)»</a:t>
            </a:r>
            <a:r>
              <a:rPr lang="en-US" sz="2000" b="1" dirty="0" smtClean="0"/>
              <a:t>) (01.07.2025 – 30.06.2026 </a:t>
            </a:r>
            <a:r>
              <a:rPr lang="ru-RU" sz="2000" b="1" dirty="0" err="1" smtClean="0"/>
              <a:t>рр</a:t>
            </a:r>
            <a:r>
              <a:rPr lang="en-US" sz="2000" b="1" dirty="0" smtClean="0"/>
              <a:t>.).</a:t>
            </a:r>
            <a:endParaRPr lang="uk-UA" sz="2000" b="1" dirty="0" smtClean="0"/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/>
              <a:t>         Він також є </a:t>
            </a:r>
            <a:r>
              <a:rPr lang="uk-UA" sz="2000" b="1" dirty="0" smtClean="0"/>
              <a:t>с</a:t>
            </a:r>
            <a:r>
              <a:rPr lang="uk-UA" sz="2000" b="1" dirty="0" smtClean="0">
                <a:ea typeface="Times New Roman" pitchFamily="18" charset="0"/>
                <a:cs typeface="Arial" pitchFamily="34" charset="0"/>
              </a:rPr>
              <a:t>типендіатом</a:t>
            </a:r>
            <a:r>
              <a:rPr lang="uk-UA" sz="2000" dirty="0" smtClean="0">
                <a:ea typeface="Times New Roman" pitchFamily="18" charset="0"/>
                <a:cs typeface="Arial" pitchFamily="34" charset="0"/>
              </a:rPr>
              <a:t> двох д</a:t>
            </a:r>
            <a:r>
              <a:rPr lang="uk-UA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ослідницьких стипендій: 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The</a:t>
            </a:r>
            <a:r>
              <a:rPr lang="en-US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Memorial Foundation for Jewish Culture</a:t>
            </a:r>
            <a:r>
              <a:rPr lang="en-US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(</a:t>
            </a:r>
            <a:r>
              <a:rPr lang="uk-UA" sz="2000" dirty="0" err="1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Фордемський</a:t>
            </a:r>
            <a:r>
              <a:rPr lang="uk-UA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університет, США, лютий 2025 – січень 2026</a:t>
            </a:r>
            <a:r>
              <a:rPr lang="en-US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рр</a:t>
            </a:r>
            <a:r>
              <a:rPr lang="en-US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.)</a:t>
            </a:r>
            <a:r>
              <a:rPr lang="uk-UA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ea typeface="Times New Roman" pitchFamily="18" charset="0"/>
                <a:cs typeface="Arial" pitchFamily="34" charset="0"/>
              </a:rPr>
              <a:t>Denkraum</a:t>
            </a: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ea typeface="Times New Roman" pitchFamily="18" charset="0"/>
                <a:cs typeface="Arial" pitchFamily="34" charset="0"/>
              </a:rPr>
              <a:t>Ukraine</a:t>
            </a: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uk-UA" sz="2000" b="1" dirty="0" smtClean="0">
                <a:ea typeface="Times New Roman" pitchFamily="18" charset="0"/>
                <a:cs typeface="Arial" pitchFamily="34" charset="0"/>
              </a:rPr>
              <a:t>у межах програми Sur-Place </a:t>
            </a:r>
            <a:r>
              <a:rPr lang="uk-UA" sz="2000" b="1" dirty="0" err="1" smtClean="0">
                <a:ea typeface="Times New Roman" pitchFamily="18" charset="0"/>
                <a:cs typeface="Arial" pitchFamily="34" charset="0"/>
              </a:rPr>
              <a:t>Fellowship</a:t>
            </a:r>
            <a:r>
              <a:rPr lang="uk-UA" sz="2000" dirty="0" smtClean="0">
                <a:ea typeface="Times New Roman" pitchFamily="18" charset="0"/>
                <a:cs typeface="Arial" pitchFamily="34" charset="0"/>
              </a:rPr>
              <a:t>. (Університет </a:t>
            </a:r>
            <a:r>
              <a:rPr lang="uk-UA" sz="2000" dirty="0" err="1" smtClean="0">
                <a:ea typeface="Times New Roman" pitchFamily="18" charset="0"/>
                <a:cs typeface="Arial" pitchFamily="34" charset="0"/>
              </a:rPr>
              <a:t>Регенсбурга</a:t>
            </a:r>
            <a:r>
              <a:rPr lang="uk-UA" sz="2000" dirty="0" smtClean="0">
                <a:ea typeface="Times New Roman" pitchFamily="18" charset="0"/>
                <a:cs typeface="Arial" pitchFamily="34" charset="0"/>
              </a:rPr>
              <a:t>, ФРН, 1–30 червня 2026 року). </a:t>
            </a:r>
            <a:endParaRPr lang="uk-UA" sz="3200" dirty="0" smtClean="0">
              <a:cs typeface="Arial" pitchFamily="34" charset="0"/>
            </a:endParaRPr>
          </a:p>
          <a:p>
            <a:pPr lvl="0" algn="just" fontAlgn="t"/>
            <a:endParaRPr lang="uk-UA" sz="2400" b="1" dirty="0" smtClean="0"/>
          </a:p>
          <a:p>
            <a:pPr lvl="0" algn="just" fontAlgn="t"/>
            <a:endParaRPr lang="uk-UA" sz="2400" b="1" dirty="0" smtClean="0"/>
          </a:p>
          <a:p>
            <a:pPr lvl="0" algn="just" fontAlgn="t"/>
            <a:endParaRPr lang="uk-UA" sz="2400" b="1" dirty="0" smtClean="0"/>
          </a:p>
          <a:p>
            <a:pPr algn="just" fontAlgn="t"/>
            <a:endParaRPr lang="uk-UA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10334</TotalTime>
  <Words>3262</Words>
  <Application>Microsoft Office PowerPoint</Application>
  <PresentationFormat>Экран (4:3)</PresentationFormat>
  <Paragraphs>863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ПРО РЕЗУЛЬТАТИ  НАУКОВОЇ ДІЯЛЬНОСТІ ТА ПІДСУМКИ РЕЙТИНГОВОГО ОЦІНЮВАННЯ  НАУКОВО-ПЕДАГОГІЧНИХ ПРАЦІВНИКІВ за 2025-2026 н.р. </vt:lpstr>
      <vt:lpstr>Слайд 2</vt:lpstr>
      <vt:lpstr>Слайд 3</vt:lpstr>
      <vt:lpstr>   </vt:lpstr>
      <vt:lpstr> ПІДВИЩЕННЯ КВАЛІФІКАЦІЇ / СТАЖУВАННЯ В УКРАЇНІ  </vt:lpstr>
      <vt:lpstr> НАУКОВЕ СТАЖУВАННЯ ЗА КОРДОНОМ   </vt:lpstr>
      <vt:lpstr> ПІДВИЩЕННЯ КВАЛІФІКАЦІЇ  КЕРІВНИКІВ СТРУКТУРНИХ ПІДРОЗДІЛІВ АКАДЕМІЇ    </vt:lpstr>
      <vt:lpstr>ПІДВИЩЕННЯ КВАЛІФІКАЦІЇ (СТАЖУВАННЯ) ЗА НАКОПИЧУВАЛЬНОЮ СИСТЕМОЮ </vt:lpstr>
      <vt:lpstr>ГРАНТИ. СТИПЕНДІЇ </vt:lpstr>
      <vt:lpstr>НАУКОВІ КОНФЕРЕНЦІЇ </vt:lpstr>
      <vt:lpstr>Слайд 11</vt:lpstr>
      <vt:lpstr>XXXVIII Зліт Європейської родини шкіл  ім. Юліуша Словацького</vt:lpstr>
      <vt:lpstr>ХІ Всеукраїнська науково-практична  онлайн-конференція «Медико-біологічні проблеми фізичного виховання різних груп населення»</vt:lpstr>
      <vt:lpstr>І Всеукраїнська науково-практична конференція «Психолого-педагогічні проблеми особистості в умовах сучасних викликів: теорія і практика»</vt:lpstr>
      <vt:lpstr>ІV Всеукраїнська науково-практична Інтернет-конференція «Актуальні проблеми технологічної та професійної освіти»</vt:lpstr>
      <vt:lpstr>Слайд 16</vt:lpstr>
      <vt:lpstr>Слайд 17</vt:lpstr>
      <vt:lpstr>Слайд 18</vt:lpstr>
      <vt:lpstr> МОНОГРАФІЇ  </vt:lpstr>
      <vt:lpstr>ПІДРУЧНИКИ. ПОСІБНИКИ</vt:lpstr>
      <vt:lpstr>ПІДРУЧНИКИ.  ПОСІБНИКИ</vt:lpstr>
      <vt:lpstr>Слайд 22</vt:lpstr>
      <vt:lpstr>Слайд 23</vt:lpstr>
      <vt:lpstr>Слайд 24</vt:lpstr>
      <vt:lpstr>ВСЕУКРАЇНСЬКИЙ КОНКУРС «ВЧИТЕЛЬ РОКУ»</vt:lpstr>
      <vt:lpstr>ПРОЄКТИ  2025-2026</vt:lpstr>
      <vt:lpstr>РЕЗУЛЬТАТИ СТУДЕНТСЬКОЇ  НАУКОВО-ДОСЛІДНОЇ РОБОТИ</vt:lpstr>
      <vt:lpstr>Слайд 28</vt:lpstr>
      <vt:lpstr>КОНКУРСИ</vt:lpstr>
      <vt:lpstr> ВСЕУКРАЇНСЬКА СТУДЕНТСЬКА ОЛІМПІАДА  з навчальних дисциплін і спеціальностей 2025-2026 н.р.  </vt:lpstr>
      <vt:lpstr> РЕЙТИНГОВЕ ОЦІНЮВАННЯ ДІЯЛЬНОСТІ  НАУКОВО-ПЕДАГОГІЧНИХ ПРАЦІВНИКІВ АКАДЕМІЇ за 2025-2026 навчальний рік     </vt:lpstr>
      <vt:lpstr>ТОП-20 РЕЙТИНГОВЕ ОЦІНЮВАННЯ ДІЯЛЬНОСТІ  НАУКОВО-ПЕДАГОГІЧНИХ ПРАЦІВНИКІВ АКАДЕМІЇ  за 2025-2026 н. р.</vt:lpstr>
      <vt:lpstr>ТОП-20 РЕЙТИНГОВЕ ОЦІНЮВАННЯ  ДІЯЛЬНОСТІ  НАУКОВО-ПЕДАГОГІЧНИХ ПРАЦІВНИКІВ АКАДЕМІЇ  за 2025-2026 н. р.</vt:lpstr>
      <vt:lpstr>ТОП-20 РЕЙТИНГОВЕ ОЦІНЮВАННЯ ДІЯЛЬНОСТІ  НАУКОВО-ПЕДАГОГІЧНИХ ПРАЦІВНИКІВ АКАДЕМІЇ  за 2025-2026 н. р. (із врахуванням % навантаження)</vt:lpstr>
      <vt:lpstr>ТОП-20 РЕЙТИНГОВЕ ОЦІНЮВАННЯ ДІЯЛЬНОСТІ  НАУКОВО-ПЕДАГОГІЧНИХ ПРАЦІВНИКІВ АКАДЕМІЇ  за 2025-2026 н. р. (із врахуванням % навантаження)</vt:lpstr>
      <vt:lpstr>ТОП-10 РЕЗУЛЬТАТИ РЕЙТИНГОВОГО ОЦІНЮВАННЯ  НАУКОВОЇ РОБОТИ  НПП АКАДЕМІЇ за 2025-2026 н. р.</vt:lpstr>
      <vt:lpstr>ТОП-10 РЕЗУЛЬТАТИ РЕЙТИНГОВОГО ОЦІНЮВАННЯ  НАУКОВОЇ РОБОТИ  НПП АКАДЕМІЇ за 2025-2026 н. р.</vt:lpstr>
      <vt:lpstr>ТОП-10 РЕЗУЛЬТАТИ РЕЙТИНГОВОГО ОЦІНЮВАННЯ  НАУКОВОЇ РОБОТИ  НПП АКАДЕМІЇ за 2025-2026 н. р.</vt:lpstr>
      <vt:lpstr>ТОП-10 РЕЗУЛЬТАТИ РЕЙТИНГОВОГО ОЦІНЮВАННЯ  НАУКОВОЇ РОБОТИ  НПП АКАДЕМІЇ  за 2025-2026 н. р.</vt:lpstr>
      <vt:lpstr>РЕЙТИНГОВЕ ОЦІНЮВАННЯ  ДІЯЛЬНОСТІ ФАКУЛЬТЕТІВ АКАДЕМІЇ  за 2025-2026 н. р.</vt:lpstr>
      <vt:lpstr>РЕЙТИНГОВЕ ОЦІНЮВАННЯ ДІЯЛЬНОСТІ КАФЕДР за 2025-2026 н. р.</vt:lpstr>
      <vt:lpstr>ПЕРСПЕКТИВИ КАДРОВОГО ЗРОСТАННЯ   (підготовка дисертації, присвоєння вченого звання професора, доцента) </vt:lpstr>
      <vt:lpstr>НАУКОВІ ПЕРСПЕКТИВИ НА 2026-2027 НАВЧАЛЬНИЙ РІК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КРЕМЕНЕЦЬКА ОБЛАСНА ГУМАНІТРНО-ПЕДАГОГІЧНА АКАДЕМІЯ ІМ. ТАРАСА ШЕВЧЕНКА  ЯК МІСТОУТВОРЮЮЧИЙ ЧИННИК МІСТА КРЕМЕНЦЯ</dc:title>
  <dc:creator>Naukova part</dc:creator>
  <cp:lastModifiedBy>Наукова  Частина</cp:lastModifiedBy>
  <cp:revision>1254</cp:revision>
  <cp:lastPrinted>2026-07-01T07:26:58Z</cp:lastPrinted>
  <dcterms:created xsi:type="dcterms:W3CDTF">2023-09-18T08:19:47Z</dcterms:created>
  <dcterms:modified xsi:type="dcterms:W3CDTF">2026-07-06T13:23:42Z</dcterms:modified>
</cp:coreProperties>
</file>